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1" r:id="rId2"/>
    <p:sldId id="272" r:id="rId3"/>
    <p:sldId id="273" r:id="rId4"/>
    <p:sldId id="274" r:id="rId5"/>
    <p:sldId id="276" r:id="rId6"/>
    <p:sldId id="277" r:id="rId7"/>
    <p:sldId id="267" r:id="rId8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11"/>
      <p:bold r:id="rId12"/>
    </p:embeddedFont>
    <p:embeddedFont>
      <p:font typeface="BPreplay" panose="02000503000000020004" pitchFamily="50" charset="0"/>
      <p:regular r:id="rId13"/>
      <p:bold r:id="rId14"/>
      <p:italic r:id="rId15"/>
      <p:boldItalic r:id="rId16"/>
    </p:embeddedFont>
    <p:embeddedFont>
      <p:font typeface="Twinkl" pitchFamily="2" charset="0"/>
      <p:regular r:id="rId17"/>
      <p:bold r:id="rId18"/>
    </p:embeddedFont>
    <p:embeddedFont>
      <p:font typeface="Twinkl SemiBold" pitchFamily="2" charset="0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B8E5"/>
    <a:srgbClr val="BF95D8"/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504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17/04/2019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17/04/2019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90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450" y="577710"/>
            <a:ext cx="8263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Twinkl SemiBold" pitchFamily="2" charset="0"/>
              </a:rPr>
              <a:t>Guess the 3D Object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300438"/>
              </p:ext>
            </p:extLst>
          </p:nvPr>
        </p:nvGraphicFramePr>
        <p:xfrm>
          <a:off x="755650" y="1397000"/>
          <a:ext cx="7669212" cy="43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7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7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73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73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62000" y="2479487"/>
            <a:ext cx="1914525" cy="282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sphere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676525" y="2479487"/>
            <a:ext cx="1914525" cy="282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cube</a:t>
            </a:r>
          </a:p>
        </p:txBody>
      </p:sp>
      <p:sp>
        <p:nvSpPr>
          <p:cNvPr id="6" name="Rectangle 5"/>
          <p:cNvSpPr/>
          <p:nvPr/>
        </p:nvSpPr>
        <p:spPr>
          <a:xfrm>
            <a:off x="4591050" y="2479487"/>
            <a:ext cx="1947863" cy="282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50" dirty="0">
                <a:solidFill>
                  <a:schemeClr val="tx1"/>
                </a:solidFill>
              </a:rPr>
              <a:t>rectangular prism</a:t>
            </a:r>
          </a:p>
        </p:txBody>
      </p:sp>
      <p:sp>
        <p:nvSpPr>
          <p:cNvPr id="7" name="Rectangle 6"/>
          <p:cNvSpPr/>
          <p:nvPr/>
        </p:nvSpPr>
        <p:spPr>
          <a:xfrm>
            <a:off x="6505575" y="2479487"/>
            <a:ext cx="1914525" cy="282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pyramid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650" y="3903777"/>
            <a:ext cx="1914525" cy="284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cylinder</a:t>
            </a:r>
          </a:p>
        </p:txBody>
      </p:sp>
      <p:sp>
        <p:nvSpPr>
          <p:cNvPr id="9" name="Rectangle 8"/>
          <p:cNvSpPr/>
          <p:nvPr/>
        </p:nvSpPr>
        <p:spPr>
          <a:xfrm>
            <a:off x="2671763" y="3907892"/>
            <a:ext cx="1914525" cy="282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cone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91050" y="3909480"/>
            <a:ext cx="1914525" cy="282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triangular prism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11925" y="3907892"/>
            <a:ext cx="1916113" cy="282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tetrahedron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4063" y="5325023"/>
            <a:ext cx="1914525" cy="282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750" dirty="0">
                <a:solidFill>
                  <a:schemeClr val="tx1"/>
                </a:solidFill>
              </a:rPr>
              <a:t>pentagonal prism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70175" y="5318673"/>
            <a:ext cx="1914525" cy="284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hexagonal prism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89463" y="5320260"/>
            <a:ext cx="1916112" cy="284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octagonal prism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11925" y="5318673"/>
            <a:ext cx="1914525" cy="284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octahedron</a:t>
            </a:r>
          </a:p>
        </p:txBody>
      </p:sp>
      <p:pic>
        <p:nvPicPr>
          <p:cNvPr id="16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615" y="1503764"/>
            <a:ext cx="840308" cy="840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81" y="1452100"/>
            <a:ext cx="817514" cy="94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68" y="1649199"/>
            <a:ext cx="1136614" cy="5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50" y="1545113"/>
            <a:ext cx="1138138" cy="63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98" y="2948805"/>
            <a:ext cx="572868" cy="78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709" y="2933812"/>
            <a:ext cx="735458" cy="82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205" y="2894430"/>
            <a:ext cx="1098628" cy="837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328" y="2892877"/>
            <a:ext cx="721782" cy="8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6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17" y="4367982"/>
            <a:ext cx="1087992" cy="77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7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7" y="4422354"/>
            <a:ext cx="1027212" cy="7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8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725" y="4386624"/>
            <a:ext cx="949714" cy="76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804" y="4370496"/>
            <a:ext cx="743056" cy="89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787400" y="2436591"/>
            <a:ext cx="1854200" cy="338137"/>
          </a:xfrm>
          <a:prstGeom prst="rect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01925" y="2436591"/>
            <a:ext cx="1852613" cy="338137"/>
          </a:xfrm>
          <a:prstGeom prst="rect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616450" y="2439640"/>
            <a:ext cx="1852613" cy="338137"/>
          </a:xfrm>
          <a:prstGeom prst="rect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529388" y="2436591"/>
            <a:ext cx="1854200" cy="338137"/>
          </a:xfrm>
          <a:prstGeom prst="rect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74700" y="3853124"/>
            <a:ext cx="1852613" cy="338137"/>
          </a:xfrm>
          <a:prstGeom prst="rect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689225" y="3853124"/>
            <a:ext cx="1852613" cy="338137"/>
          </a:xfrm>
          <a:prstGeom prst="rect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624388" y="3853124"/>
            <a:ext cx="1854200" cy="338137"/>
          </a:xfrm>
          <a:prstGeom prst="rect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538913" y="3853124"/>
            <a:ext cx="1852612" cy="338137"/>
          </a:xfrm>
          <a:prstGeom prst="rect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96925" y="5293585"/>
            <a:ext cx="1852613" cy="339725"/>
          </a:xfrm>
          <a:prstGeom prst="rect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711450" y="5293585"/>
            <a:ext cx="1852613" cy="339725"/>
          </a:xfrm>
          <a:prstGeom prst="rect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624388" y="5293585"/>
            <a:ext cx="1854200" cy="339725"/>
          </a:xfrm>
          <a:prstGeom prst="rect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538913" y="5293585"/>
            <a:ext cx="1852612" cy="339725"/>
          </a:xfrm>
          <a:prstGeom prst="rect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2198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866834"/>
              </p:ext>
            </p:extLst>
          </p:nvPr>
        </p:nvGraphicFramePr>
        <p:xfrm>
          <a:off x="851948" y="1305523"/>
          <a:ext cx="7424565" cy="3593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4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4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4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921"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  <a:latin typeface="+mn-lt"/>
                        </a:rPr>
                        <a:t>cube</a:t>
                      </a:r>
                    </a:p>
                  </a:txBody>
                  <a:tcPr marL="85703" marR="85703" marT="42858" marB="428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  <a:latin typeface="+mn-lt"/>
                        </a:rPr>
                        <a:t>rectangular prism</a:t>
                      </a:r>
                    </a:p>
                  </a:txBody>
                  <a:tcPr marL="85703" marR="85703" marT="42858" marB="428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  <a:latin typeface="+mn-lt"/>
                        </a:rPr>
                        <a:t>sphere</a:t>
                      </a:r>
                    </a:p>
                  </a:txBody>
                  <a:tcPr marL="85703" marR="85703" marT="42858" marB="428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/>
                      <a:endParaRPr lang="en-GB" sz="1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5703" marR="85703" marT="42858" marB="428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5703" marR="85703" marT="42858" marB="428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5703" marR="85703" marT="42858" marB="428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921"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  <a:latin typeface="+mn-lt"/>
                        </a:rPr>
                        <a:t>cylinder</a:t>
                      </a:r>
                    </a:p>
                  </a:txBody>
                  <a:tcPr marL="85703" marR="85703" marT="42858" marB="428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  <a:latin typeface="+mn-lt"/>
                        </a:rPr>
                        <a:t>square-based</a:t>
                      </a:r>
                      <a:r>
                        <a:rPr lang="en-GB" sz="17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pyramid</a:t>
                      </a:r>
                      <a:endParaRPr lang="en-GB" sz="1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5703" marR="85703" marT="42858" marB="428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0" dirty="0">
                          <a:solidFill>
                            <a:schemeClr val="tx1"/>
                          </a:solidFill>
                          <a:latin typeface="+mn-lt"/>
                        </a:rPr>
                        <a:t>cone</a:t>
                      </a:r>
                    </a:p>
                  </a:txBody>
                  <a:tcPr marL="85703" marR="85703" marT="42858" marB="428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/>
                      <a:endParaRPr lang="en-GB" sz="1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5703" marR="85703" marT="42858" marB="428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5703" marR="85703" marT="42858" marB="428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5703" marR="85703" marT="42858" marB="428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268" y="5706499"/>
            <a:ext cx="576239" cy="57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013" y="5706499"/>
            <a:ext cx="576239" cy="57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556" y="5706499"/>
            <a:ext cx="574984" cy="57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996" y="5706499"/>
            <a:ext cx="576239" cy="57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104" y="5706500"/>
            <a:ext cx="576237" cy="57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473" y="5706499"/>
            <a:ext cx="574984" cy="57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479" y="5706499"/>
            <a:ext cx="574984" cy="57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601" y="5706500"/>
            <a:ext cx="576237" cy="57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27" y="5706499"/>
            <a:ext cx="574984" cy="57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523" y="5015442"/>
            <a:ext cx="576239" cy="57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856" y="5015443"/>
            <a:ext cx="576237" cy="57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551" y="5015442"/>
            <a:ext cx="574984" cy="57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606" y="5015443"/>
            <a:ext cx="576237" cy="57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996" y="5015442"/>
            <a:ext cx="576239" cy="57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641" y="5015442"/>
            <a:ext cx="574984" cy="57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479" y="5015442"/>
            <a:ext cx="574984" cy="57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601" y="5015443"/>
            <a:ext cx="576237" cy="57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27" y="5015442"/>
            <a:ext cx="574984" cy="57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19450" y="543114"/>
            <a:ext cx="8263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Twinkl SemiBold" pitchFamily="2" charset="0"/>
              </a:rPr>
              <a:t>Sort the Objects</a:t>
            </a:r>
          </a:p>
        </p:txBody>
      </p:sp>
    </p:spTree>
    <p:extLst>
      <p:ext uri="{BB962C8B-B14F-4D97-AF65-F5344CB8AC3E}">
        <p14:creationId xmlns:p14="http://schemas.microsoft.com/office/powerpoint/2010/main" val="203365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11354 -0.262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1" y="-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-0.22413 -0.304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0.25746 -0.4662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-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-0.00104 -0.1652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85 L 0.0316 -0.5425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-2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0.23368 -0.4729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4" y="-2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03177 -0.4863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-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0.15833 -0.5571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-0.01336 -0.2819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-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26545 -0.5560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L 0.62795 -0.269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4" y="-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-0.61076 -0.1969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65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-0.42396 -0.4636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85" y="-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44253 -0.4648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18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10712 -0.2067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1" y="-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0.23924 -0.3842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10504 -0.4710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9" y="-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0.49792 -0.4819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65" y="-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800214" y="1407201"/>
            <a:ext cx="1469606" cy="704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19450" y="570266"/>
            <a:ext cx="8263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Twinkl SemiBold" pitchFamily="2" charset="0"/>
              </a:rPr>
              <a:t>Object Properties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29175" y="1407201"/>
            <a:ext cx="3171040" cy="7046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22" y="1327312"/>
            <a:ext cx="1115762" cy="84004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174696" y="1446312"/>
            <a:ext cx="1558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Twinkl SemiBold" pitchFamily="2" charset="0"/>
              </a:rPr>
              <a:t>square-based</a:t>
            </a:r>
          </a:p>
          <a:p>
            <a:pPr algn="r"/>
            <a:r>
              <a:rPr lang="en-GB" dirty="0">
                <a:latin typeface="Twinkl SemiBold" pitchFamily="2" charset="0"/>
              </a:rPr>
              <a:t>pyramid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02121" y="1574872"/>
            <a:ext cx="94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faces =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69820" y="1407201"/>
            <a:ext cx="1469607" cy="7046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6739424" y="1407201"/>
            <a:ext cx="1775401" cy="704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5357506" y="1574872"/>
            <a:ext cx="95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edges =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41333" y="1574872"/>
            <a:ext cx="1334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vertices =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800214" y="2439060"/>
            <a:ext cx="1469606" cy="704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629175" y="2439060"/>
            <a:ext cx="3171040" cy="7046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3902121" y="2606731"/>
            <a:ext cx="95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faces =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269820" y="2439060"/>
            <a:ext cx="1469607" cy="7046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6739424" y="2439060"/>
            <a:ext cx="1775401" cy="704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5357506" y="2606731"/>
            <a:ext cx="95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edges =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841333" y="2606731"/>
            <a:ext cx="1334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vertices =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800214" y="3415441"/>
            <a:ext cx="1469606" cy="704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629175" y="3415441"/>
            <a:ext cx="3171040" cy="7046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3902121" y="3583112"/>
            <a:ext cx="95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faces =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269820" y="3415441"/>
            <a:ext cx="1469607" cy="7046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6739424" y="3411435"/>
            <a:ext cx="1775401" cy="704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5357506" y="3583112"/>
            <a:ext cx="95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edges =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841333" y="3583112"/>
            <a:ext cx="1334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vertices =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800214" y="4294593"/>
            <a:ext cx="1469606" cy="704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629175" y="4294592"/>
            <a:ext cx="3171040" cy="13976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3902121" y="4462264"/>
            <a:ext cx="95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faces =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269820" y="4294593"/>
            <a:ext cx="1469607" cy="7046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6739424" y="4294593"/>
            <a:ext cx="1775401" cy="704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5357506" y="4462264"/>
            <a:ext cx="95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edges =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841333" y="4462264"/>
            <a:ext cx="1334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vertices =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610400" y="2606731"/>
            <a:ext cx="1080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Twinkl SemiBold" pitchFamily="2" charset="0"/>
              </a:rPr>
              <a:t>cube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694576" y="3440608"/>
            <a:ext cx="2038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Twinkl SemiBold" pitchFamily="2" charset="0"/>
              </a:rPr>
              <a:t>rectangular </a:t>
            </a:r>
          </a:p>
          <a:p>
            <a:pPr algn="r"/>
            <a:r>
              <a:rPr lang="en-GB" dirty="0">
                <a:latin typeface="Twinkl SemiBold" pitchFamily="2" charset="0"/>
              </a:rPr>
              <a:t>prism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594894" y="4788391"/>
            <a:ext cx="1080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Twinkl SemiBold" pitchFamily="2" charset="0"/>
              </a:rPr>
              <a:t>cone</a:t>
            </a:r>
          </a:p>
        </p:txBody>
      </p:sp>
      <p:pic>
        <p:nvPicPr>
          <p:cNvPr id="83" name="Picture 7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45" y="2378625"/>
            <a:ext cx="773522" cy="89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7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40" y="3506279"/>
            <a:ext cx="1167814" cy="54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78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250" y="4429888"/>
            <a:ext cx="1036500" cy="116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77469" y="1584811"/>
            <a:ext cx="36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19282" y="1574872"/>
            <a:ext cx="36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985247" y="1589464"/>
            <a:ext cx="36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77469" y="2605501"/>
            <a:ext cx="39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819282" y="2595562"/>
            <a:ext cx="36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985247" y="2610154"/>
            <a:ext cx="36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277469" y="3593051"/>
            <a:ext cx="39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819282" y="3583112"/>
            <a:ext cx="36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985247" y="3597704"/>
            <a:ext cx="36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277469" y="4466355"/>
            <a:ext cx="39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819282" y="4456416"/>
            <a:ext cx="36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985247" y="4471008"/>
            <a:ext cx="36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9175" y="5832663"/>
            <a:ext cx="1666458" cy="40862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Hide answers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29229" y="5832663"/>
            <a:ext cx="1666458" cy="408623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Show answers</a:t>
            </a:r>
          </a:p>
        </p:txBody>
      </p:sp>
      <p:sp>
        <p:nvSpPr>
          <p:cNvPr id="96" name="Rectangle 95"/>
          <p:cNvSpPr/>
          <p:nvPr/>
        </p:nvSpPr>
        <p:spPr>
          <a:xfrm>
            <a:off x="3800213" y="4987571"/>
            <a:ext cx="4714612" cy="7046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curved surface = </a:t>
            </a:r>
            <a:r>
              <a:rPr lang="en-GB" dirty="0">
                <a:solidFill>
                  <a:srgbClr val="D5B8E5"/>
                </a:solidFill>
              </a:rPr>
              <a:t>1</a:t>
            </a:r>
          </a:p>
        </p:txBody>
      </p:sp>
      <p:cxnSp>
        <p:nvCxnSpPr>
          <p:cNvPr id="5" name="Straight Connector 4"/>
          <p:cNvCxnSpPr>
            <a:stCxn id="68" idx="3"/>
          </p:cNvCxnSpPr>
          <p:nvPr/>
        </p:nvCxnSpPr>
        <p:spPr>
          <a:xfrm flipV="1">
            <a:off x="3800215" y="4987571"/>
            <a:ext cx="4714610" cy="58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29306" y="5157723"/>
            <a:ext cx="192947" cy="30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0650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1"/>
      <p:bldP spid="4" grpId="2"/>
      <p:bldP spid="46" grpId="1"/>
      <p:bldP spid="46" grpId="2"/>
      <p:bldP spid="47" grpId="1"/>
      <p:bldP spid="47" grpId="2"/>
      <p:bldP spid="48" grpId="1"/>
      <p:bldP spid="48" grpId="2"/>
      <p:bldP spid="49" grpId="1"/>
      <p:bldP spid="49" grpId="2"/>
      <p:bldP spid="50" grpId="1"/>
      <p:bldP spid="50" grpId="2"/>
      <p:bldP spid="53" grpId="1"/>
      <p:bldP spid="53" grpId="2"/>
      <p:bldP spid="61" grpId="1"/>
      <p:bldP spid="61" grpId="2"/>
      <p:bldP spid="69" grpId="1"/>
      <p:bldP spid="69" grpId="2"/>
      <p:bldP spid="75" grpId="1"/>
      <p:bldP spid="75" grpId="2"/>
      <p:bldP spid="76" grpId="1"/>
      <p:bldP spid="76" grpId="2"/>
      <p:bldP spid="79" grpId="1"/>
      <p:bldP spid="79" grpId="2"/>
      <p:bldP spid="80" grpId="0" animBg="1"/>
      <p:bldP spid="80" grpId="1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800214" y="1317021"/>
            <a:ext cx="1469606" cy="704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629175" y="1317021"/>
            <a:ext cx="3171040" cy="10907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2617659" y="1694934"/>
            <a:ext cx="1080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Twinkl SemiBold" pitchFamily="2" charset="0"/>
              </a:rPr>
              <a:t>sphere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269820" y="1317021"/>
            <a:ext cx="1469607" cy="7046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6739424" y="1317021"/>
            <a:ext cx="1775401" cy="704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6841333" y="1484692"/>
            <a:ext cx="1334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vertices =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800214" y="2672637"/>
            <a:ext cx="1469606" cy="704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635537" y="2681135"/>
            <a:ext cx="3171040" cy="10994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5269820" y="2672637"/>
            <a:ext cx="1469607" cy="7046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6739424" y="2672637"/>
            <a:ext cx="1775401" cy="704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6841333" y="2840308"/>
            <a:ext cx="1334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vertices =</a:t>
            </a:r>
          </a:p>
        </p:txBody>
      </p:sp>
      <p:sp>
        <p:nvSpPr>
          <p:cNvPr id="59" name="Rectangle 58"/>
          <p:cNvSpPr/>
          <p:nvPr/>
        </p:nvSpPr>
        <p:spPr>
          <a:xfrm>
            <a:off x="3800214" y="4028253"/>
            <a:ext cx="1469606" cy="704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629175" y="4028253"/>
            <a:ext cx="3171040" cy="7046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5269820" y="4028253"/>
            <a:ext cx="1469607" cy="7046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6739424" y="4028253"/>
            <a:ext cx="1775401" cy="704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6841333" y="4195924"/>
            <a:ext cx="1334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vertices =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800214" y="4979995"/>
            <a:ext cx="1469606" cy="704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629175" y="4979995"/>
            <a:ext cx="3171040" cy="7046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5269820" y="4979995"/>
            <a:ext cx="1469607" cy="7046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/>
          <p:cNvSpPr/>
          <p:nvPr/>
        </p:nvSpPr>
        <p:spPr>
          <a:xfrm>
            <a:off x="6739424" y="4979995"/>
            <a:ext cx="1775401" cy="7046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extBox 73"/>
          <p:cNvSpPr txBox="1"/>
          <p:nvPr/>
        </p:nvSpPr>
        <p:spPr>
          <a:xfrm>
            <a:off x="6841333" y="5147666"/>
            <a:ext cx="1334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vertices =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626994" y="3046180"/>
            <a:ext cx="1080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Twinkl SemiBold" pitchFamily="2" charset="0"/>
              </a:rPr>
              <a:t>cylinder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694576" y="4053420"/>
            <a:ext cx="2038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Twinkl SemiBold" pitchFamily="2" charset="0"/>
              </a:rPr>
              <a:t>triangular</a:t>
            </a:r>
          </a:p>
          <a:p>
            <a:pPr algn="r"/>
            <a:r>
              <a:rPr lang="en-GB" dirty="0">
                <a:latin typeface="Twinkl SemiBold" pitchFamily="2" charset="0"/>
              </a:rPr>
              <a:t>prism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221057" y="5147666"/>
            <a:ext cx="1469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Twinkl SemiBold" pitchFamily="2" charset="0"/>
              </a:rPr>
              <a:t>tetrahedron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504" y="1464424"/>
            <a:ext cx="862766" cy="8613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319" y="2792036"/>
            <a:ext cx="504074" cy="861712"/>
          </a:xfrm>
          <a:prstGeom prst="rect">
            <a:avLst/>
          </a:prstGeom>
        </p:spPr>
      </p:pic>
      <p:pic>
        <p:nvPicPr>
          <p:cNvPr id="44" name="Picture 3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42" y="3999153"/>
            <a:ext cx="933828" cy="71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486" y="4920736"/>
            <a:ext cx="648954" cy="75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419450" y="570266"/>
            <a:ext cx="8263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Twinkl SemiBold" pitchFamily="2" charset="0"/>
              </a:rPr>
              <a:t>Object Properties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02121" y="1474204"/>
            <a:ext cx="94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faces =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357506" y="1474204"/>
            <a:ext cx="95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edges =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902121" y="2829820"/>
            <a:ext cx="95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faces =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357506" y="2829820"/>
            <a:ext cx="95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edges =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902121" y="4185436"/>
            <a:ext cx="95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faces =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357506" y="4185436"/>
            <a:ext cx="95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edges =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902121" y="5137178"/>
            <a:ext cx="95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faces =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357506" y="5137178"/>
            <a:ext cx="95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edges =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277469" y="1484143"/>
            <a:ext cx="36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819282" y="1474204"/>
            <a:ext cx="36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985247" y="1488796"/>
            <a:ext cx="36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277469" y="2828590"/>
            <a:ext cx="39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819282" y="2818651"/>
            <a:ext cx="36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985247" y="2833243"/>
            <a:ext cx="36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277469" y="4195375"/>
            <a:ext cx="39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819282" y="4185436"/>
            <a:ext cx="36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985247" y="4200028"/>
            <a:ext cx="36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277469" y="5141269"/>
            <a:ext cx="39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819282" y="5131330"/>
            <a:ext cx="36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985247" y="5145922"/>
            <a:ext cx="36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9175" y="5832663"/>
            <a:ext cx="1666458" cy="40862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Hide answers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24192" y="5832663"/>
            <a:ext cx="1666458" cy="408623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Show answers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806577" y="3383160"/>
            <a:ext cx="4708248" cy="3995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curved surface = </a:t>
            </a:r>
            <a:r>
              <a:rPr lang="en-GB" dirty="0">
                <a:solidFill>
                  <a:srgbClr val="D5B8E5"/>
                </a:solidFill>
              </a:rPr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967327" y="3403510"/>
            <a:ext cx="36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800214" y="2009036"/>
            <a:ext cx="4714611" cy="3995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curved surface = </a:t>
            </a:r>
            <a:r>
              <a:rPr lang="en-GB" dirty="0">
                <a:solidFill>
                  <a:srgbClr val="D5B8E5"/>
                </a:solidFill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967326" y="2027544"/>
            <a:ext cx="36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3800213" y="1993871"/>
            <a:ext cx="4714610" cy="58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24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76" grpId="0"/>
      <p:bldP spid="76" grpId="1"/>
      <p:bldP spid="79" grpId="0"/>
      <p:bldP spid="79" grpId="1"/>
      <p:bldP spid="80" grpId="0"/>
      <p:bldP spid="80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2" grpId="0" animBg="1"/>
      <p:bldP spid="92" grpId="1" animBg="1"/>
      <p:bldP spid="57" grpId="0"/>
      <p:bldP spid="57" grpId="1"/>
      <p:bldP spid="65" grpId="0"/>
      <p:bldP spid="6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450" y="570266"/>
            <a:ext cx="8263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Twinkl SemiBold" pitchFamily="2" charset="0"/>
              </a:rPr>
              <a:t>Sort the Objects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116880"/>
              </p:ext>
            </p:extLst>
          </p:nvPr>
        </p:nvGraphicFramePr>
        <p:xfrm>
          <a:off x="590215" y="1320225"/>
          <a:ext cx="7921625" cy="2840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cylinder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rectangular prism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cone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pyramid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cube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0634">
                <a:tc>
                  <a:txBody>
                    <a:bodyPr/>
                    <a:lstStyle/>
                    <a:p>
                      <a:endParaRPr lang="en-GB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frosties"/>
          <p:cNvSpPr/>
          <p:nvPr/>
        </p:nvSpPr>
        <p:spPr>
          <a:xfrm>
            <a:off x="1337651" y="5407956"/>
            <a:ext cx="1031686" cy="816388"/>
          </a:xfrm>
          <a:prstGeom prst="roundRect">
            <a:avLst>
              <a:gd name="adj" fmla="val 6565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Candle"/>
          <p:cNvSpPr/>
          <p:nvPr/>
        </p:nvSpPr>
        <p:spPr>
          <a:xfrm>
            <a:off x="1337651" y="4318683"/>
            <a:ext cx="1031686" cy="816388"/>
          </a:xfrm>
          <a:prstGeom prst="roundRect">
            <a:avLst>
              <a:gd name="adj" fmla="val 6565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Coke"/>
          <p:cNvSpPr/>
          <p:nvPr/>
        </p:nvSpPr>
        <p:spPr>
          <a:xfrm>
            <a:off x="2684469" y="5407956"/>
            <a:ext cx="1032930" cy="816388"/>
          </a:xfrm>
          <a:prstGeom prst="roundRect">
            <a:avLst>
              <a:gd name="adj" fmla="val 6565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Box"/>
          <p:cNvSpPr/>
          <p:nvPr/>
        </p:nvSpPr>
        <p:spPr>
          <a:xfrm>
            <a:off x="6727411" y="5407956"/>
            <a:ext cx="1031686" cy="816388"/>
          </a:xfrm>
          <a:prstGeom prst="roundRect">
            <a:avLst>
              <a:gd name="adj" fmla="val 6565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raffic cones"/>
          <p:cNvSpPr/>
          <p:nvPr/>
        </p:nvSpPr>
        <p:spPr>
          <a:xfrm>
            <a:off x="4032531" y="4318683"/>
            <a:ext cx="1031686" cy="816388"/>
          </a:xfrm>
          <a:prstGeom prst="roundRect">
            <a:avLst>
              <a:gd name="adj" fmla="val 6565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Dice"/>
          <p:cNvSpPr/>
          <p:nvPr/>
        </p:nvSpPr>
        <p:spPr>
          <a:xfrm>
            <a:off x="4032531" y="5407956"/>
            <a:ext cx="1031686" cy="816388"/>
          </a:xfrm>
          <a:prstGeom prst="roundRect">
            <a:avLst>
              <a:gd name="adj" fmla="val 6565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Ice cubes"/>
          <p:cNvSpPr/>
          <p:nvPr/>
        </p:nvSpPr>
        <p:spPr>
          <a:xfrm>
            <a:off x="5379349" y="4318683"/>
            <a:ext cx="1032930" cy="816388"/>
          </a:xfrm>
          <a:prstGeom prst="roundRect">
            <a:avLst>
              <a:gd name="adj" fmla="val 6565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Paris"/>
          <p:cNvSpPr/>
          <p:nvPr/>
        </p:nvSpPr>
        <p:spPr>
          <a:xfrm>
            <a:off x="5379349" y="5407956"/>
            <a:ext cx="1032930" cy="816388"/>
          </a:xfrm>
          <a:prstGeom prst="roundRect">
            <a:avLst>
              <a:gd name="adj" fmla="val 6565"/>
            </a:avLst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ice cream"/>
          <p:cNvSpPr/>
          <p:nvPr/>
        </p:nvSpPr>
        <p:spPr>
          <a:xfrm>
            <a:off x="6727411" y="4318683"/>
            <a:ext cx="1031686" cy="816388"/>
          </a:xfrm>
          <a:prstGeom prst="roundRect">
            <a:avLst>
              <a:gd name="adj" fmla="val 6565"/>
            </a:avLst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pyramids"/>
          <p:cNvSpPr/>
          <p:nvPr/>
        </p:nvSpPr>
        <p:spPr>
          <a:xfrm>
            <a:off x="2684469" y="4318683"/>
            <a:ext cx="1032930" cy="816388"/>
          </a:xfrm>
          <a:prstGeom prst="roundRect">
            <a:avLst>
              <a:gd name="adj" fmla="val 6565"/>
            </a:avLst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" name="TextBox 21"/>
          <p:cNvSpPr txBox="1">
            <a:spLocks noChangeArrowheads="1"/>
          </p:cNvSpPr>
          <p:nvPr/>
        </p:nvSpPr>
        <p:spPr bwMode="auto">
          <a:xfrm>
            <a:off x="165718" y="6497229"/>
            <a:ext cx="6998066" cy="8956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en-US" sz="500" dirty="0">
                <a:solidFill>
                  <a:schemeClr val="bg1"/>
                </a:solidFill>
                <a:latin typeface="BPreplay" panose="02000503000000020004" pitchFamily="50" charset="0"/>
              </a:rPr>
              <a:t>Photos courtesy of ~Brenda-Starr~, The Pink Princess, vwb5, Squire Morley, </a:t>
            </a:r>
            <a:r>
              <a:rPr lang="en-GB" altLang="en-US" sz="500" dirty="0" err="1">
                <a:solidFill>
                  <a:schemeClr val="bg1"/>
                </a:solidFill>
                <a:latin typeface="BPreplay" panose="02000503000000020004" pitchFamily="50" charset="0"/>
              </a:rPr>
              <a:t>matsuyuki</a:t>
            </a:r>
            <a:r>
              <a:rPr lang="en-GB" altLang="en-US" sz="500" dirty="0">
                <a:solidFill>
                  <a:schemeClr val="bg1"/>
                </a:solidFill>
                <a:latin typeface="BPreplay" panose="02000503000000020004" pitchFamily="50" charset="0"/>
              </a:rPr>
              <a:t>, Kyle May, </a:t>
            </a:r>
            <a:r>
              <a:rPr lang="en-GB" altLang="en-US" sz="500" dirty="0" err="1">
                <a:solidFill>
                  <a:schemeClr val="bg1"/>
                </a:solidFill>
                <a:latin typeface="BPreplay" panose="02000503000000020004" pitchFamily="50" charset="0"/>
              </a:rPr>
              <a:t>kevinpoh</a:t>
            </a:r>
            <a:r>
              <a:rPr lang="en-GB" altLang="en-US" sz="500" dirty="0">
                <a:solidFill>
                  <a:schemeClr val="bg1"/>
                </a:solidFill>
                <a:latin typeface="BPreplay" panose="02000503000000020004" pitchFamily="50" charset="0"/>
              </a:rPr>
              <a:t>, RNW.org, </a:t>
            </a:r>
            <a:r>
              <a:rPr lang="en-GB" altLang="en-US" sz="500" dirty="0" err="1">
                <a:solidFill>
                  <a:schemeClr val="bg1"/>
                </a:solidFill>
                <a:latin typeface="BPreplay" panose="02000503000000020004" pitchFamily="50" charset="0"/>
              </a:rPr>
              <a:t>infomatique</a:t>
            </a:r>
            <a:r>
              <a:rPr lang="en-GB" altLang="en-US" sz="500" dirty="0">
                <a:solidFill>
                  <a:schemeClr val="bg1"/>
                </a:solidFill>
                <a:latin typeface="BPreplay" panose="02000503000000020004" pitchFamily="50" charset="0"/>
              </a:rPr>
              <a:t> and dno1967b (@flickr.com) - granted under creative commons licence – attribution    </a:t>
            </a:r>
          </a:p>
        </p:txBody>
      </p:sp>
    </p:spTree>
    <p:extLst>
      <p:ext uri="{BB962C8B-B14F-4D97-AF65-F5344CB8AC3E}">
        <p14:creationId xmlns:p14="http://schemas.microsoft.com/office/powerpoint/2010/main" val="410482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2153 -0.32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-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4.16667E-6 -0.3189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0.20382 -0.329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-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29219 -0.1814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-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0.11858 -0.477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20365 -0.3405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1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35121 -0.3300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02674 -0.3300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-0.48021 -0.3300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80" y="-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6961 -0.3298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-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147</TotalTime>
  <Words>201</Words>
  <Application>Microsoft Office PowerPoint</Application>
  <PresentationFormat>On-screen Show (4:3)</PresentationFormat>
  <Paragraphs>110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Sassoon Infant Rg</vt:lpstr>
      <vt:lpstr>BPreplay</vt:lpstr>
      <vt:lpstr>Twinkl</vt:lpstr>
      <vt:lpstr>Twinkl SemiBold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</dc:creator>
  <cp:lastModifiedBy>Monique Davis</cp:lastModifiedBy>
  <cp:revision>17</cp:revision>
  <dcterms:created xsi:type="dcterms:W3CDTF">2017-02-06T11:32:15Z</dcterms:created>
  <dcterms:modified xsi:type="dcterms:W3CDTF">2019-04-17T01:45:56Z</dcterms:modified>
</cp:coreProperties>
</file>