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7"/>
  </p:notesMasterIdLst>
  <p:handoutMasterIdLst>
    <p:handoutMasterId r:id="rId18"/>
  </p:handoutMasterIdLst>
  <p:sldIdLst>
    <p:sldId id="258" r:id="rId2"/>
    <p:sldId id="264" r:id="rId3"/>
    <p:sldId id="268" r:id="rId4"/>
    <p:sldId id="279" r:id="rId5"/>
    <p:sldId id="269" r:id="rId6"/>
    <p:sldId id="274" r:id="rId7"/>
    <p:sldId id="270" r:id="rId8"/>
    <p:sldId id="271" r:id="rId9"/>
    <p:sldId id="272" r:id="rId10"/>
    <p:sldId id="273" r:id="rId11"/>
    <p:sldId id="275" r:id="rId12"/>
    <p:sldId id="276" r:id="rId13"/>
    <p:sldId id="277" r:id="rId14"/>
    <p:sldId id="278" r:id="rId15"/>
    <p:sldId id="267" r:id="rId16"/>
  </p:sldIdLst>
  <p:sldSz cx="9144000" cy="6858000" type="screen4x3"/>
  <p:notesSz cx="6858000" cy="9144000"/>
  <p:embeddedFontLst>
    <p:embeddedFont>
      <p:font typeface="Sassoon Infant Rg" panose="02000503030000020003" pitchFamily="50" charset="0"/>
      <p:regular r:id="rId19"/>
      <p:bold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Sassoon Infant Md" panose="02000603050000020003" pitchFamily="50" charset="0"/>
      <p:regular r:id="rId25"/>
    </p:embeddedFont>
    <p:embeddedFont>
      <p:font typeface="Comic Relief" panose="030F0702030302020204" pitchFamily="66" charset="0"/>
      <p:regular r:id="rId26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>
          <p15:clr>
            <a:srgbClr val="A4A3A4"/>
          </p15:clr>
        </p15:guide>
        <p15:guide id="2" pos="2880">
          <p15:clr>
            <a:srgbClr val="A4A3A4"/>
          </p15:clr>
        </p15:guide>
        <p15:guide id="3" pos="317">
          <p15:clr>
            <a:srgbClr val="A4A3A4"/>
          </p15:clr>
        </p15:guide>
        <p15:guide id="4" orient="horz" pos="3997">
          <p15:clr>
            <a:srgbClr val="A4A3A4"/>
          </p15:clr>
        </p15:guide>
        <p15:guide id="5" pos="5443">
          <p15:clr>
            <a:srgbClr val="A4A3A4"/>
          </p15:clr>
        </p15:guide>
        <p15:guide id="6" orient="horz" pos="323">
          <p15:clr>
            <a:srgbClr val="A4A3A4"/>
          </p15:clr>
        </p15:guide>
        <p15:guide id="7" pos="476">
          <p15:clr>
            <a:srgbClr val="A4A3A4"/>
          </p15:clr>
        </p15:guide>
        <p15:guide id="8" orient="horz" pos="459">
          <p15:clr>
            <a:srgbClr val="A4A3A4"/>
          </p15:clr>
        </p15:guide>
        <p15:guide id="9" orient="horz" pos="3861">
          <p15:clr>
            <a:srgbClr val="A4A3A4"/>
          </p15:clr>
        </p15:guide>
        <p15:guide id="10" pos="528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C6FD0"/>
    <a:srgbClr val="AD8CC0"/>
    <a:srgbClr val="80C1EB"/>
    <a:srgbClr val="ACDDFC"/>
    <a:srgbClr val="21A6F9"/>
    <a:srgbClr val="1C1C1C"/>
    <a:srgbClr val="2898A8"/>
    <a:srgbClr val="FEFB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109" autoAdjust="0"/>
    <p:restoredTop sz="94660"/>
  </p:normalViewPr>
  <p:slideViewPr>
    <p:cSldViewPr snapToGrid="0">
      <p:cViewPr varScale="1">
        <p:scale>
          <a:sx n="73" d="100"/>
          <a:sy n="73" d="100"/>
        </p:scale>
        <p:origin x="66" y="612"/>
      </p:cViewPr>
      <p:guideLst>
        <p:guide orient="horz" pos="2183"/>
        <p:guide pos="2880"/>
        <p:guide pos="317"/>
        <p:guide orient="horz" pos="3997"/>
        <p:guide pos="5443"/>
        <p:guide orient="horz" pos="323"/>
        <p:guide pos="476"/>
        <p:guide orient="horz" pos="459"/>
        <p:guide orient="horz" pos="3861"/>
        <p:guide pos="528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378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3E3D247-6B9E-4492-879A-1A246765BC3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1C8348-1804-4E2B-9201-879EACA6032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0504B65-6477-43F1-8A69-BC43072F188C}" type="datetimeFigureOut">
              <a:rPr lang="en-GB"/>
              <a:pPr>
                <a:defRPr/>
              </a:pPr>
              <a:t>29/04/2020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224B5C-320C-4374-A2F0-C7D28085DE8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2BE2AB-DE5B-4BED-970D-03E125560D6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ED380B5-D374-4F4B-81A6-2FD3739423B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BE94EE5-6E1B-476F-A0F7-027ADF5E072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357C9B-696D-4AF3-99BF-1A62252A3DDB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23914D9-EF6C-4F21-8C3F-4B7F7F15B0B8}" type="datetimeFigureOut">
              <a:rPr lang="en-GB"/>
              <a:pPr>
                <a:defRPr/>
              </a:pPr>
              <a:t>29/04/2020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076D7CB5-B88B-4455-9DFC-B649F271D81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E90C7863-9F75-4A54-9E63-467B1E7576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597AA1-5EF2-4A36-884D-DA7DEE13EC0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D93406-BF3C-439E-9450-13C6F12311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0EB029E-CBF4-474D-B66F-B055495B843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448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81DB57A8-3A45-4AE4-BB7B-BABC1231ED55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70E5B7D-A780-4400-84E3-1261D890ED70}"/>
              </a:ext>
            </a:extLst>
          </p:cNvPr>
          <p:cNvSpPr/>
          <p:nvPr userDrawn="1"/>
        </p:nvSpPr>
        <p:spPr>
          <a:xfrm>
            <a:off x="760413" y="4340225"/>
            <a:ext cx="2468562" cy="1752600"/>
          </a:xfrm>
          <a:prstGeom prst="roundRect">
            <a:avLst>
              <a:gd name="adj" fmla="val 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DED0AFFD-57A3-4906-87CB-165058E53107}"/>
              </a:ext>
            </a:extLst>
          </p:cNvPr>
          <p:cNvSpPr/>
          <p:nvPr userDrawn="1"/>
        </p:nvSpPr>
        <p:spPr>
          <a:xfrm>
            <a:off x="3336925" y="4340225"/>
            <a:ext cx="2470150" cy="1752600"/>
          </a:xfrm>
          <a:prstGeom prst="roundRect">
            <a:avLst>
              <a:gd name="adj" fmla="val 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0A06C6F8-99B7-40F2-B078-D88BDE450F7E}"/>
              </a:ext>
            </a:extLst>
          </p:cNvPr>
          <p:cNvSpPr/>
          <p:nvPr userDrawn="1"/>
        </p:nvSpPr>
        <p:spPr>
          <a:xfrm>
            <a:off x="5915025" y="4340225"/>
            <a:ext cx="2468563" cy="1752600"/>
          </a:xfrm>
          <a:prstGeom prst="roundRect">
            <a:avLst>
              <a:gd name="adj" fmla="val 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1C10AA6C-F5CA-4C46-B17A-8C11224C1905}"/>
              </a:ext>
            </a:extLst>
          </p:cNvPr>
          <p:cNvSpPr/>
          <p:nvPr userDrawn="1"/>
        </p:nvSpPr>
        <p:spPr>
          <a:xfrm>
            <a:off x="755650" y="2493963"/>
            <a:ext cx="2468563" cy="1752600"/>
          </a:xfrm>
          <a:prstGeom prst="roundRect">
            <a:avLst>
              <a:gd name="adj" fmla="val 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393D92A6-1270-40B1-9D35-A4777CFEFC17}"/>
              </a:ext>
            </a:extLst>
          </p:cNvPr>
          <p:cNvSpPr/>
          <p:nvPr userDrawn="1"/>
        </p:nvSpPr>
        <p:spPr>
          <a:xfrm>
            <a:off x="3332163" y="2493963"/>
            <a:ext cx="2470150" cy="1752600"/>
          </a:xfrm>
          <a:prstGeom prst="roundRect">
            <a:avLst>
              <a:gd name="adj" fmla="val 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B28D08CD-50DB-43DD-B100-B17EFAAC5AAC}"/>
              </a:ext>
            </a:extLst>
          </p:cNvPr>
          <p:cNvSpPr/>
          <p:nvPr userDrawn="1"/>
        </p:nvSpPr>
        <p:spPr>
          <a:xfrm>
            <a:off x="5910263" y="2493963"/>
            <a:ext cx="2468562" cy="1752600"/>
          </a:xfrm>
          <a:prstGeom prst="roundRect">
            <a:avLst>
              <a:gd name="adj" fmla="val 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/>
          <a:p>
            <a:endParaRPr lang="en-GB" dirty="0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755650" y="1500011"/>
            <a:ext cx="7623167" cy="967318"/>
          </a:xfrm>
          <a:prstGeom prst="roundRect">
            <a:avLst>
              <a:gd name="adj" fmla="val 1874"/>
            </a:avLst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buNone/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 flipH="1">
            <a:off x="755648" y="2494138"/>
            <a:ext cx="2468893" cy="1752600"/>
          </a:xfrm>
          <a:prstGeom prst="roundRect">
            <a:avLst>
              <a:gd name="adj" fmla="val 1874"/>
            </a:avLst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4"/>
          </p:nvPr>
        </p:nvSpPr>
        <p:spPr>
          <a:xfrm flipH="1">
            <a:off x="3337552" y="2494138"/>
            <a:ext cx="2464127" cy="1752600"/>
          </a:xfrm>
          <a:prstGeom prst="roundRect">
            <a:avLst>
              <a:gd name="adj" fmla="val 1874"/>
            </a:avLst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5"/>
          </p:nvPr>
        </p:nvSpPr>
        <p:spPr>
          <a:xfrm flipH="1">
            <a:off x="5909923" y="2481615"/>
            <a:ext cx="2468893" cy="1752600"/>
          </a:xfrm>
          <a:prstGeom prst="roundRect">
            <a:avLst>
              <a:gd name="adj" fmla="val 1874"/>
            </a:avLst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6"/>
          </p:nvPr>
        </p:nvSpPr>
        <p:spPr>
          <a:xfrm flipH="1">
            <a:off x="755647" y="4340225"/>
            <a:ext cx="2468893" cy="1752600"/>
          </a:xfrm>
          <a:prstGeom prst="roundRect">
            <a:avLst>
              <a:gd name="adj" fmla="val 1874"/>
            </a:avLst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7"/>
          </p:nvPr>
        </p:nvSpPr>
        <p:spPr>
          <a:xfrm flipH="1">
            <a:off x="3337553" y="4340225"/>
            <a:ext cx="2468893" cy="1752600"/>
          </a:xfrm>
          <a:prstGeom prst="roundRect">
            <a:avLst>
              <a:gd name="adj" fmla="val 1874"/>
            </a:avLst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18"/>
          </p:nvPr>
        </p:nvSpPr>
        <p:spPr>
          <a:xfrm flipH="1">
            <a:off x="5909924" y="4340225"/>
            <a:ext cx="2468893" cy="1752600"/>
          </a:xfrm>
          <a:prstGeom prst="roundRect">
            <a:avLst>
              <a:gd name="adj" fmla="val 1874"/>
            </a:avLst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29523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A58048F-F5AE-476A-841A-FB43D454511C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1ADD4EC-8D90-47F2-ACEA-15674FF462DF}"/>
              </a:ext>
            </a:extLst>
          </p:cNvPr>
          <p:cNvSpPr/>
          <p:nvPr userDrawn="1"/>
        </p:nvSpPr>
        <p:spPr>
          <a:xfrm>
            <a:off x="3752850" y="4616450"/>
            <a:ext cx="2274888" cy="146685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AE43557-852E-4269-8845-AA482F01F83E}"/>
              </a:ext>
            </a:extLst>
          </p:cNvPr>
          <p:cNvSpPr/>
          <p:nvPr userDrawn="1"/>
        </p:nvSpPr>
        <p:spPr>
          <a:xfrm>
            <a:off x="3752850" y="3067050"/>
            <a:ext cx="2274888" cy="14605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51D68B2-779F-416D-A208-DBD673387CA2}"/>
              </a:ext>
            </a:extLst>
          </p:cNvPr>
          <p:cNvSpPr/>
          <p:nvPr userDrawn="1"/>
        </p:nvSpPr>
        <p:spPr>
          <a:xfrm>
            <a:off x="3752850" y="1514475"/>
            <a:ext cx="2274888" cy="146367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0940000-270F-461E-9B16-2FC95D7A27B3}"/>
              </a:ext>
            </a:extLst>
          </p:cNvPr>
          <p:cNvSpPr/>
          <p:nvPr userDrawn="1"/>
        </p:nvSpPr>
        <p:spPr>
          <a:xfrm>
            <a:off x="6119813" y="4616450"/>
            <a:ext cx="2274887" cy="14668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805F405-20C3-417C-AE35-15C92008DB4B}"/>
              </a:ext>
            </a:extLst>
          </p:cNvPr>
          <p:cNvSpPr/>
          <p:nvPr userDrawn="1"/>
        </p:nvSpPr>
        <p:spPr>
          <a:xfrm>
            <a:off x="6119813" y="3067050"/>
            <a:ext cx="2274887" cy="14605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C7F8BCC-15DA-4095-AA5F-64511534A4AD}"/>
              </a:ext>
            </a:extLst>
          </p:cNvPr>
          <p:cNvSpPr/>
          <p:nvPr userDrawn="1"/>
        </p:nvSpPr>
        <p:spPr>
          <a:xfrm>
            <a:off x="6119813" y="1514475"/>
            <a:ext cx="2274887" cy="14636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649" y="1513946"/>
            <a:ext cx="2997201" cy="4569354"/>
          </a:xfrm>
          <a:prstGeom prst="roundRect">
            <a:avLst>
              <a:gd name="adj" fmla="val 1874"/>
            </a:avLst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/>
          <a:p>
            <a:endParaRPr lang="en-GB" dirty="0"/>
          </a:p>
        </p:txBody>
      </p:sp>
      <p:sp>
        <p:nvSpPr>
          <p:cNvPr id="13" name="Content Placeholder 2"/>
          <p:cNvSpPr>
            <a:spLocks noGrp="1"/>
          </p:cNvSpPr>
          <p:nvPr>
            <p:ph idx="13"/>
          </p:nvPr>
        </p:nvSpPr>
        <p:spPr>
          <a:xfrm flipH="1">
            <a:off x="3752849" y="1513944"/>
            <a:ext cx="2275416" cy="1463427"/>
          </a:xfrm>
          <a:prstGeom prst="roundRect">
            <a:avLst>
              <a:gd name="adj" fmla="val 1874"/>
            </a:avLst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4"/>
          </p:nvPr>
        </p:nvSpPr>
        <p:spPr>
          <a:xfrm flipH="1">
            <a:off x="6117162" y="1513943"/>
            <a:ext cx="2275416" cy="1463427"/>
          </a:xfrm>
          <a:prstGeom prst="roundRect">
            <a:avLst>
              <a:gd name="adj" fmla="val 1874"/>
            </a:avLst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5"/>
          </p:nvPr>
        </p:nvSpPr>
        <p:spPr>
          <a:xfrm flipH="1">
            <a:off x="3765547" y="3059085"/>
            <a:ext cx="2275416" cy="1463427"/>
          </a:xfrm>
          <a:prstGeom prst="roundRect">
            <a:avLst>
              <a:gd name="adj" fmla="val 1874"/>
            </a:avLst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6"/>
          </p:nvPr>
        </p:nvSpPr>
        <p:spPr>
          <a:xfrm flipH="1">
            <a:off x="6117162" y="3062996"/>
            <a:ext cx="2275416" cy="1463427"/>
          </a:xfrm>
          <a:prstGeom prst="roundRect">
            <a:avLst>
              <a:gd name="adj" fmla="val 1874"/>
            </a:avLst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7"/>
          </p:nvPr>
        </p:nvSpPr>
        <p:spPr>
          <a:xfrm flipH="1">
            <a:off x="3752849" y="4612048"/>
            <a:ext cx="2275416" cy="1463427"/>
          </a:xfrm>
          <a:prstGeom prst="roundRect">
            <a:avLst>
              <a:gd name="adj" fmla="val 1874"/>
            </a:avLst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8"/>
          </p:nvPr>
        </p:nvSpPr>
        <p:spPr>
          <a:xfrm flipH="1">
            <a:off x="6117162" y="4616560"/>
            <a:ext cx="2275416" cy="1463427"/>
          </a:xfrm>
          <a:prstGeom prst="roundRect">
            <a:avLst>
              <a:gd name="adj" fmla="val 1874"/>
            </a:avLst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174319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A934552-FA46-4074-98BA-0640FA3194C9}"/>
              </a:ext>
            </a:extLst>
          </p:cNvPr>
          <p:cNvSpPr/>
          <p:nvPr userDrawn="1"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E9DDEC8-519D-4C32-8EEF-E1C4AE5ADC39}"/>
              </a:ext>
            </a:extLst>
          </p:cNvPr>
          <p:cNvSpPr/>
          <p:nvPr userDrawn="1"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E91E0CF-E98A-45F3-A2C5-25681452923A}"/>
              </a:ext>
            </a:extLst>
          </p:cNvPr>
          <p:cNvSpPr txBox="1">
            <a:spLocks/>
          </p:cNvSpPr>
          <p:nvPr userDrawn="1"/>
        </p:nvSpPr>
        <p:spPr>
          <a:xfrm>
            <a:off x="628650" y="30718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/>
              <a:t>Success Criteria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33D1D96-45BD-4637-BA4F-FC0D37B81433}"/>
              </a:ext>
            </a:extLst>
          </p:cNvPr>
          <p:cNvSpPr txBox="1">
            <a:spLocks/>
          </p:cNvSpPr>
          <p:nvPr userDrawn="1"/>
        </p:nvSpPr>
        <p:spPr>
          <a:xfrm>
            <a:off x="628650" y="7350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/>
              <a:t>Aim</a:t>
            </a:r>
          </a:p>
        </p:txBody>
      </p:sp>
      <p:sp>
        <p:nvSpPr>
          <p:cNvPr id="7" name="Content Placeholder 15">
            <a:extLst>
              <a:ext uri="{FF2B5EF4-FFF2-40B4-BE49-F238E27FC236}">
                <a16:creationId xmlns:a16="http://schemas.microsoft.com/office/drawing/2014/main" id="{A30C8F5C-93C6-4D52-9DD3-BB74EB7BB6F9}"/>
              </a:ext>
            </a:extLst>
          </p:cNvPr>
          <p:cNvSpPr txBox="1">
            <a:spLocks/>
          </p:cNvSpPr>
          <p:nvPr userDrawn="1"/>
        </p:nvSpPr>
        <p:spPr>
          <a:xfrm>
            <a:off x="628650" y="3467100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lIns="180000" tIns="252000" rIns="252000" bIns="18000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GB" dirty="0"/>
              <a:t>Statement 1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dirty="0"/>
              <a:t>Statement 2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GB" dirty="0"/>
              <a:t>Sub statement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Statement 1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</a:t>
            </a:r>
          </a:p>
          <a:p>
            <a:r>
              <a:rPr lang="en-GB" dirty="0"/>
              <a:t>Statement 2</a:t>
            </a:r>
          </a:p>
          <a:p>
            <a:pPr lvl="1"/>
            <a:r>
              <a:rPr lang="en-GB" dirty="0"/>
              <a:t>Sub statement</a:t>
            </a:r>
          </a:p>
        </p:txBody>
      </p:sp>
    </p:spTree>
    <p:extLst>
      <p:ext uri="{BB962C8B-B14F-4D97-AF65-F5344CB8AC3E}">
        <p14:creationId xmlns:p14="http://schemas.microsoft.com/office/powerpoint/2010/main" val="40741993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622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6B244F3-D877-43E4-9A9C-E9923F371A11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/>
          <a:p>
            <a:endParaRPr lang="en-GB" dirty="0"/>
          </a:p>
        </p:txBody>
      </p:sp>
      <p:sp>
        <p:nvSpPr>
          <p:cNvPr id="7" name="Content Placeholder 11"/>
          <p:cNvSpPr>
            <a:spLocks noGrp="1"/>
          </p:cNvSpPr>
          <p:nvPr>
            <p:ph idx="1"/>
          </p:nvPr>
        </p:nvSpPr>
        <p:spPr>
          <a:xfrm>
            <a:off x="755651" y="1513946"/>
            <a:ext cx="7632700" cy="4578880"/>
          </a:xfrm>
        </p:spPr>
        <p:txBody>
          <a:bodyPr lIns="0" tIns="0" rIns="0" bIns="0"/>
          <a:lstStyle>
            <a:lvl1pPr marL="0" indent="0">
              <a:buNone/>
              <a:defRPr baseline="0"/>
            </a:lvl1pPr>
          </a:lstStyle>
          <a:p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78694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28E1D30-55EA-4A65-9732-573C3F707E9D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BA7332C-D7A3-4692-B8AC-501AC2BD8CB2}"/>
              </a:ext>
            </a:extLst>
          </p:cNvPr>
          <p:cNvSpPr/>
          <p:nvPr userDrawn="1"/>
        </p:nvSpPr>
        <p:spPr>
          <a:xfrm>
            <a:off x="457200" y="1514475"/>
            <a:ext cx="8220075" cy="488156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8" y="1513945"/>
            <a:ext cx="8220075" cy="4882093"/>
          </a:xfrm>
          <a:prstGeom prst="roundRect">
            <a:avLst>
              <a:gd name="adj" fmla="val 1874"/>
            </a:avLst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57962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FB1FF3C-6E69-42C9-A433-EE1B02D2ADC3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4EC28E6-C96D-4B48-BD3E-4C197CA7D415}"/>
              </a:ext>
            </a:extLst>
          </p:cNvPr>
          <p:cNvSpPr/>
          <p:nvPr userDrawn="1"/>
        </p:nvSpPr>
        <p:spPr>
          <a:xfrm>
            <a:off x="755650" y="1514475"/>
            <a:ext cx="7632700" cy="45783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grpSp>
        <p:nvGrpSpPr>
          <p:cNvPr id="11" name="Group 5"/>
          <p:cNvGrpSpPr>
            <a:grpSpLocks/>
          </p:cNvGrpSpPr>
          <p:nvPr userDrawn="1"/>
        </p:nvGrpSpPr>
        <p:grpSpPr bwMode="auto">
          <a:xfrm>
            <a:off x="4002088" y="1738313"/>
            <a:ext cx="4189412" cy="4129087"/>
            <a:chOff x="4002736" y="1755885"/>
            <a:chExt cx="4189074" cy="4129086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0231467-5722-4006-9347-8125E5BE7307}"/>
                </a:ext>
              </a:extLst>
            </p:cNvPr>
            <p:cNvSpPr/>
            <p:nvPr userDrawn="1"/>
          </p:nvSpPr>
          <p:spPr bwMode="auto">
            <a:xfrm>
              <a:off x="4002736" y="1755885"/>
              <a:ext cx="1998501" cy="1997075"/>
            </a:xfrm>
            <a:prstGeom prst="ellipse">
              <a:avLst/>
            </a:prstGeom>
            <a:solidFill>
              <a:srgbClr val="FDFE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B746546-6EA0-4C63-A57D-8FCACF5779DF}"/>
                </a:ext>
              </a:extLst>
            </p:cNvPr>
            <p:cNvSpPr/>
            <p:nvPr userDrawn="1"/>
          </p:nvSpPr>
          <p:spPr bwMode="auto">
            <a:xfrm>
              <a:off x="6193309" y="1755885"/>
              <a:ext cx="1998501" cy="1997075"/>
            </a:xfrm>
            <a:prstGeom prst="ellipse">
              <a:avLst/>
            </a:prstGeom>
            <a:solidFill>
              <a:srgbClr val="FDFE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F37BE47-BEA6-4D8A-9697-46036D9ED8D2}"/>
                </a:ext>
              </a:extLst>
            </p:cNvPr>
            <p:cNvSpPr/>
            <p:nvPr userDrawn="1"/>
          </p:nvSpPr>
          <p:spPr bwMode="auto">
            <a:xfrm>
              <a:off x="6193309" y="3886309"/>
              <a:ext cx="1996914" cy="1998662"/>
            </a:xfrm>
            <a:prstGeom prst="ellipse">
              <a:avLst/>
            </a:prstGeom>
            <a:solidFill>
              <a:srgbClr val="FDFE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364E9A97-9131-4D65-BAA4-0D1C05A6D2D6}"/>
                </a:ext>
              </a:extLst>
            </p:cNvPr>
            <p:cNvSpPr/>
            <p:nvPr userDrawn="1"/>
          </p:nvSpPr>
          <p:spPr bwMode="auto">
            <a:xfrm>
              <a:off x="4002736" y="3886309"/>
              <a:ext cx="1998501" cy="1998662"/>
            </a:xfrm>
            <a:prstGeom prst="ellipse">
              <a:avLst/>
            </a:prstGeom>
            <a:solidFill>
              <a:srgbClr val="FDFE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/>
          <a:p>
            <a:endParaRPr lang="en-GB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755650" y="1513944"/>
            <a:ext cx="3048958" cy="4578882"/>
          </a:xfrm>
          <a:prstGeom prst="roundRect">
            <a:avLst>
              <a:gd name="adj" fmla="val 1874"/>
            </a:avLst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0"/>
          </p:nvPr>
        </p:nvSpPr>
        <p:spPr>
          <a:xfrm>
            <a:off x="4012772" y="1736724"/>
            <a:ext cx="1980159" cy="1997075"/>
          </a:xfrm>
          <a:prstGeom prst="roundRect">
            <a:avLst>
              <a:gd name="adj" fmla="val 1874"/>
            </a:avLst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idx="11"/>
          </p:nvPr>
        </p:nvSpPr>
        <p:spPr>
          <a:xfrm>
            <a:off x="6197375" y="1736724"/>
            <a:ext cx="1980159" cy="1997075"/>
          </a:xfrm>
          <a:prstGeom prst="roundRect">
            <a:avLst>
              <a:gd name="adj" fmla="val 1874"/>
            </a:avLst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idx="12"/>
          </p:nvPr>
        </p:nvSpPr>
        <p:spPr>
          <a:xfrm>
            <a:off x="4012772" y="3868603"/>
            <a:ext cx="1980159" cy="1997075"/>
          </a:xfrm>
          <a:prstGeom prst="roundRect">
            <a:avLst>
              <a:gd name="adj" fmla="val 1874"/>
            </a:avLst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13"/>
          </p:nvPr>
        </p:nvSpPr>
        <p:spPr>
          <a:xfrm>
            <a:off x="6197375" y="3868603"/>
            <a:ext cx="1980159" cy="1997075"/>
          </a:xfrm>
          <a:prstGeom prst="roundRect">
            <a:avLst>
              <a:gd name="adj" fmla="val 1874"/>
            </a:avLst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7541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99673FF-08F2-468C-8BCF-AC747C3F71EA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7A969BF-D2CD-495D-91FF-856A538AA06A}"/>
              </a:ext>
            </a:extLst>
          </p:cNvPr>
          <p:cNvSpPr/>
          <p:nvPr userDrawn="1"/>
        </p:nvSpPr>
        <p:spPr>
          <a:xfrm>
            <a:off x="4660900" y="1514475"/>
            <a:ext cx="3690938" cy="45783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C0243C0-4A1E-4BEA-8237-F27C443C030D}"/>
              </a:ext>
            </a:extLst>
          </p:cNvPr>
          <p:cNvSpPr/>
          <p:nvPr userDrawn="1"/>
        </p:nvSpPr>
        <p:spPr bwMode="auto">
          <a:xfrm>
            <a:off x="750888" y="1514475"/>
            <a:ext cx="3821112" cy="1085850"/>
          </a:xfrm>
          <a:prstGeom prst="rect">
            <a:avLst/>
          </a:prstGeom>
          <a:solidFill>
            <a:schemeClr val="accent3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6F2B6AE-960A-4ECE-8F43-850BD266CAB2}"/>
              </a:ext>
            </a:extLst>
          </p:cNvPr>
          <p:cNvSpPr/>
          <p:nvPr userDrawn="1"/>
        </p:nvSpPr>
        <p:spPr bwMode="auto">
          <a:xfrm>
            <a:off x="750888" y="2678113"/>
            <a:ext cx="3821112" cy="1085850"/>
          </a:xfrm>
          <a:prstGeom prst="rect">
            <a:avLst/>
          </a:prstGeom>
          <a:solidFill>
            <a:schemeClr val="accent3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A705A9-3D49-4B0D-BF66-F3D09C679E91}"/>
              </a:ext>
            </a:extLst>
          </p:cNvPr>
          <p:cNvSpPr/>
          <p:nvPr userDrawn="1"/>
        </p:nvSpPr>
        <p:spPr bwMode="auto">
          <a:xfrm>
            <a:off x="750888" y="3841750"/>
            <a:ext cx="3821112" cy="1087438"/>
          </a:xfrm>
          <a:prstGeom prst="rect">
            <a:avLst/>
          </a:prstGeom>
          <a:solidFill>
            <a:schemeClr val="accent3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C73E054-4181-42E5-A051-6E25B37005A6}"/>
              </a:ext>
            </a:extLst>
          </p:cNvPr>
          <p:cNvSpPr/>
          <p:nvPr userDrawn="1"/>
        </p:nvSpPr>
        <p:spPr bwMode="auto">
          <a:xfrm>
            <a:off x="750888" y="5006975"/>
            <a:ext cx="3821112" cy="1085850"/>
          </a:xfrm>
          <a:prstGeom prst="rect">
            <a:avLst/>
          </a:prstGeom>
          <a:solidFill>
            <a:schemeClr val="accent3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/>
          <a:p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4660233" y="1513945"/>
            <a:ext cx="3691606" cy="4578879"/>
          </a:xfrm>
          <a:prstGeom prst="roundRect">
            <a:avLst>
              <a:gd name="adj" fmla="val 1874"/>
            </a:avLst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1"/>
          </p:nvPr>
        </p:nvSpPr>
        <p:spPr>
          <a:xfrm>
            <a:off x="754587" y="1513946"/>
            <a:ext cx="3821115" cy="1086016"/>
          </a:xfrm>
          <a:prstGeom prst="roundRect">
            <a:avLst>
              <a:gd name="adj" fmla="val 1874"/>
            </a:avLst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2"/>
          </p:nvPr>
        </p:nvSpPr>
        <p:spPr>
          <a:xfrm>
            <a:off x="754587" y="2678233"/>
            <a:ext cx="3821115" cy="1086016"/>
          </a:xfrm>
          <a:prstGeom prst="roundRect">
            <a:avLst>
              <a:gd name="adj" fmla="val 1874"/>
            </a:avLst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idx="13"/>
          </p:nvPr>
        </p:nvSpPr>
        <p:spPr>
          <a:xfrm>
            <a:off x="754587" y="3842520"/>
            <a:ext cx="3821115" cy="1086016"/>
          </a:xfrm>
          <a:prstGeom prst="roundRect">
            <a:avLst>
              <a:gd name="adj" fmla="val 1874"/>
            </a:avLst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idx="14"/>
          </p:nvPr>
        </p:nvSpPr>
        <p:spPr>
          <a:xfrm>
            <a:off x="754587" y="5006808"/>
            <a:ext cx="3821115" cy="1086016"/>
          </a:xfrm>
          <a:prstGeom prst="roundRect">
            <a:avLst>
              <a:gd name="adj" fmla="val 1874"/>
            </a:avLst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08738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888B575-36B9-4877-AB53-E18125307F43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510A29D-0CD6-4B9E-B556-81593D80FBE4}"/>
              </a:ext>
            </a:extLst>
          </p:cNvPr>
          <p:cNvSpPr/>
          <p:nvPr userDrawn="1"/>
        </p:nvSpPr>
        <p:spPr>
          <a:xfrm>
            <a:off x="2895600" y="1514475"/>
            <a:ext cx="5492750" cy="287813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A784BDC-870E-4845-A743-C6354E4AFC90}"/>
              </a:ext>
            </a:extLst>
          </p:cNvPr>
          <p:cNvSpPr/>
          <p:nvPr userDrawn="1"/>
        </p:nvSpPr>
        <p:spPr>
          <a:xfrm>
            <a:off x="755650" y="4481513"/>
            <a:ext cx="7632700" cy="161131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CB1C06A-4309-4FCF-B9E5-A3E733DF5376}"/>
              </a:ext>
            </a:extLst>
          </p:cNvPr>
          <p:cNvSpPr/>
          <p:nvPr userDrawn="1"/>
        </p:nvSpPr>
        <p:spPr>
          <a:xfrm>
            <a:off x="755650" y="1514475"/>
            <a:ext cx="2036763" cy="287813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/>
          <a:p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1"/>
          </p:nvPr>
        </p:nvSpPr>
        <p:spPr>
          <a:xfrm>
            <a:off x="750884" y="1513945"/>
            <a:ext cx="2041529" cy="2879335"/>
          </a:xfrm>
          <a:prstGeom prst="roundRect">
            <a:avLst>
              <a:gd name="adj" fmla="val 1874"/>
            </a:avLst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2"/>
          </p:nvPr>
        </p:nvSpPr>
        <p:spPr>
          <a:xfrm>
            <a:off x="2895600" y="1513946"/>
            <a:ext cx="5492750" cy="2879334"/>
          </a:xfrm>
          <a:prstGeom prst="roundRect">
            <a:avLst>
              <a:gd name="adj" fmla="val 1874"/>
            </a:avLst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3"/>
          </p:nvPr>
        </p:nvSpPr>
        <p:spPr>
          <a:xfrm>
            <a:off x="750884" y="4481512"/>
            <a:ext cx="7637466" cy="1611312"/>
          </a:xfrm>
          <a:prstGeom prst="roundRect">
            <a:avLst>
              <a:gd name="adj" fmla="val 1874"/>
            </a:avLst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79320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8A662B7-C141-4472-A540-6BA618C6F776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B5F201C-FCA0-4C65-A624-7F95E4E5C28C}"/>
              </a:ext>
            </a:extLst>
          </p:cNvPr>
          <p:cNvSpPr/>
          <p:nvPr userDrawn="1"/>
        </p:nvSpPr>
        <p:spPr>
          <a:xfrm>
            <a:off x="755650" y="1514475"/>
            <a:ext cx="2852738" cy="45783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4180D49-9B91-4334-9DC4-6DE4441AA823}"/>
              </a:ext>
            </a:extLst>
          </p:cNvPr>
          <p:cNvSpPr/>
          <p:nvPr userDrawn="1"/>
        </p:nvSpPr>
        <p:spPr>
          <a:xfrm>
            <a:off x="3683000" y="4614863"/>
            <a:ext cx="4705350" cy="147796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819AA83-AA53-464E-A4D6-A244F8BB55BE}"/>
              </a:ext>
            </a:extLst>
          </p:cNvPr>
          <p:cNvSpPr/>
          <p:nvPr userDrawn="1"/>
        </p:nvSpPr>
        <p:spPr>
          <a:xfrm>
            <a:off x="3683000" y="1519238"/>
            <a:ext cx="4705350" cy="147796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EE183D3-F8F2-49AB-9060-180CB7AC0D73}"/>
              </a:ext>
            </a:extLst>
          </p:cNvPr>
          <p:cNvSpPr/>
          <p:nvPr userDrawn="1"/>
        </p:nvSpPr>
        <p:spPr>
          <a:xfrm>
            <a:off x="3683000" y="3067050"/>
            <a:ext cx="4705350" cy="147796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/>
          <a:p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2"/>
          </p:nvPr>
        </p:nvSpPr>
        <p:spPr>
          <a:xfrm>
            <a:off x="3682999" y="1513946"/>
            <a:ext cx="4705349" cy="1483798"/>
          </a:xfrm>
          <a:prstGeom prst="roundRect">
            <a:avLst>
              <a:gd name="adj" fmla="val 1874"/>
            </a:avLst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3682999" y="3061487"/>
            <a:ext cx="4705349" cy="1483798"/>
          </a:xfrm>
          <a:prstGeom prst="roundRect">
            <a:avLst>
              <a:gd name="adj" fmla="val 1874"/>
            </a:avLst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4"/>
          </p:nvPr>
        </p:nvSpPr>
        <p:spPr>
          <a:xfrm>
            <a:off x="3682999" y="4609027"/>
            <a:ext cx="4705349" cy="1483798"/>
          </a:xfrm>
          <a:prstGeom prst="roundRect">
            <a:avLst>
              <a:gd name="adj" fmla="val 1874"/>
            </a:avLst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5"/>
          </p:nvPr>
        </p:nvSpPr>
        <p:spPr>
          <a:xfrm>
            <a:off x="755651" y="1513946"/>
            <a:ext cx="2852738" cy="4578879"/>
          </a:xfrm>
          <a:prstGeom prst="roundRect">
            <a:avLst>
              <a:gd name="adj" fmla="val 1874"/>
            </a:avLst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7058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A0AB282-04F4-4386-B6BE-90CA986F40F8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1970590-6A62-47AE-9B27-8FB92FE5931A}"/>
              </a:ext>
            </a:extLst>
          </p:cNvPr>
          <p:cNvSpPr/>
          <p:nvPr userDrawn="1"/>
        </p:nvSpPr>
        <p:spPr>
          <a:xfrm>
            <a:off x="4611688" y="1514475"/>
            <a:ext cx="3776662" cy="281463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4B90A4B-CE0F-4B40-9ABE-0FF4F9EDF843}"/>
              </a:ext>
            </a:extLst>
          </p:cNvPr>
          <p:cNvSpPr/>
          <p:nvPr userDrawn="1"/>
        </p:nvSpPr>
        <p:spPr>
          <a:xfrm>
            <a:off x="755650" y="4418013"/>
            <a:ext cx="7632700" cy="167481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FD17D1F-CE41-4368-9CDE-DE1B9D074B5B}"/>
              </a:ext>
            </a:extLst>
          </p:cNvPr>
          <p:cNvSpPr/>
          <p:nvPr userDrawn="1"/>
        </p:nvSpPr>
        <p:spPr>
          <a:xfrm>
            <a:off x="755650" y="1514475"/>
            <a:ext cx="1835150" cy="281463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57AD088-8512-4944-8A2D-960E5746D28F}"/>
              </a:ext>
            </a:extLst>
          </p:cNvPr>
          <p:cNvSpPr/>
          <p:nvPr userDrawn="1"/>
        </p:nvSpPr>
        <p:spPr>
          <a:xfrm>
            <a:off x="2684463" y="1514475"/>
            <a:ext cx="1835150" cy="281463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/>
          <a:p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612104" y="1513946"/>
            <a:ext cx="3776245" cy="2815834"/>
          </a:xfrm>
          <a:prstGeom prst="roundRect">
            <a:avLst>
              <a:gd name="adj" fmla="val 1874"/>
            </a:avLst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 flipH="1">
            <a:off x="755651" y="1513945"/>
            <a:ext cx="1835149" cy="2815835"/>
          </a:xfrm>
          <a:prstGeom prst="roundRect">
            <a:avLst>
              <a:gd name="adj" fmla="val 1874"/>
            </a:avLst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4"/>
          </p:nvPr>
        </p:nvSpPr>
        <p:spPr>
          <a:xfrm>
            <a:off x="755650" y="4418012"/>
            <a:ext cx="7632699" cy="1674812"/>
          </a:xfrm>
          <a:prstGeom prst="roundRect">
            <a:avLst>
              <a:gd name="adj" fmla="val 1874"/>
            </a:avLst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5"/>
          </p:nvPr>
        </p:nvSpPr>
        <p:spPr>
          <a:xfrm flipH="1">
            <a:off x="2683877" y="1513945"/>
            <a:ext cx="1835149" cy="2815835"/>
          </a:xfrm>
          <a:prstGeom prst="roundRect">
            <a:avLst>
              <a:gd name="adj" fmla="val 1874"/>
            </a:avLst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49435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B17609B0-0D5E-4B45-BEEC-4ED23233E6CE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4C9BCC4-299D-40E9-A7F3-30E431874444}"/>
              </a:ext>
            </a:extLst>
          </p:cNvPr>
          <p:cNvSpPr/>
          <p:nvPr userDrawn="1"/>
        </p:nvSpPr>
        <p:spPr>
          <a:xfrm>
            <a:off x="503238" y="2501900"/>
            <a:ext cx="8137525" cy="25876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/>
          <a:p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755650" y="1500011"/>
            <a:ext cx="7623167" cy="967318"/>
          </a:xfrm>
          <a:prstGeom prst="roundRect">
            <a:avLst>
              <a:gd name="adj" fmla="val 1874"/>
            </a:avLst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buNone/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760416" y="5125507"/>
            <a:ext cx="7623167" cy="967318"/>
          </a:xfrm>
          <a:prstGeom prst="roundRect">
            <a:avLst>
              <a:gd name="adj" fmla="val 1874"/>
            </a:avLst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buNone/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3"/>
          </p:nvPr>
        </p:nvSpPr>
        <p:spPr>
          <a:xfrm flipH="1">
            <a:off x="503236" y="2502605"/>
            <a:ext cx="8137526" cy="2587626"/>
          </a:xfrm>
          <a:prstGeom prst="roundRect">
            <a:avLst>
              <a:gd name="adj" fmla="val 1874"/>
            </a:avLst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6354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kern="1200">
          <a:solidFill>
            <a:srgbClr val="1C1C1C"/>
          </a:solidFill>
          <a:latin typeface="Sassoon Infant Md" panose="02000603050000020003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b="1">
                <a:solidFill>
                  <a:schemeClr val="tx1"/>
                </a:solidFill>
                <a:latin typeface="Comic Relief" panose="030F0702030302020204" pitchFamily="66" charset="0"/>
                <a:cs typeface="Arial" panose="020B0604020202020204" pitchFamily="34" charset="0"/>
              </a:rPr>
              <a:t>How was Matariki Celebrated?</a:t>
            </a:r>
            <a:endParaRPr lang="en-GB" altLang="en-US">
              <a:solidFill>
                <a:schemeClr val="tx1"/>
              </a:solidFill>
              <a:latin typeface="Comic Relief" panose="030F0702030302020204" pitchFamily="66" charset="0"/>
            </a:endParaRP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xfrm>
            <a:off x="1574800" y="1514475"/>
            <a:ext cx="6813550" cy="4578350"/>
          </a:xfrm>
        </p:spPr>
        <p:txBody>
          <a:bodyPr/>
          <a:lstStyle/>
          <a:p>
            <a:pPr algn="r" eaLnBrk="1" hangingPunct="1">
              <a:lnSpc>
                <a:spcPct val="100000"/>
              </a:lnSpc>
              <a:spcBef>
                <a:spcPct val="0"/>
              </a:spcBef>
            </a:pPr>
            <a:r>
              <a:rPr lang="en-NZ" altLang="en-US">
                <a:solidFill>
                  <a:schemeClr val="tx1"/>
                </a:solidFill>
                <a:latin typeface="Comic Relief" panose="030F0702030302020204" pitchFamily="66" charset="0"/>
                <a:cs typeface="Arial" panose="020B0604020202020204" pitchFamily="34" charset="0"/>
              </a:rPr>
              <a:t>People came together to remember the past, their ancestors and to learn about their whakapapa (ancestry). </a:t>
            </a:r>
            <a:endParaRPr lang="en-GB" altLang="en-US">
              <a:solidFill>
                <a:schemeClr val="tx1"/>
              </a:solidFill>
              <a:latin typeface="Comic Relief" panose="030F0702030302020204" pitchFamily="66" charset="0"/>
              <a:cs typeface="Arial" panose="020B0604020202020204" pitchFamily="34" charset="0"/>
            </a:endParaRPr>
          </a:p>
          <a:p>
            <a:pPr algn="r" eaLnBrk="1" hangingPunct="1">
              <a:lnSpc>
                <a:spcPct val="100000"/>
              </a:lnSpc>
              <a:spcBef>
                <a:spcPct val="0"/>
              </a:spcBef>
            </a:pPr>
            <a:endParaRPr lang="en-GB" altLang="en-US">
              <a:solidFill>
                <a:schemeClr val="tx1"/>
              </a:solidFill>
              <a:latin typeface="Comic Relief" panose="030F0702030302020204" pitchFamily="66" charset="0"/>
              <a:cs typeface="Arial" panose="020B0604020202020204" pitchFamily="34" charset="0"/>
            </a:endParaRPr>
          </a:p>
          <a:p>
            <a:pPr algn="r" eaLnBrk="1" hangingPunct="1">
              <a:lnSpc>
                <a:spcPct val="100000"/>
              </a:lnSpc>
              <a:spcBef>
                <a:spcPct val="0"/>
              </a:spcBef>
            </a:pPr>
            <a:r>
              <a:rPr lang="en-GB" altLang="en-US">
                <a:solidFill>
                  <a:schemeClr val="tx1"/>
                </a:solidFill>
                <a:latin typeface="Comic Relief" panose="030F0702030302020204" pitchFamily="66" charset="0"/>
                <a:cs typeface="Arial" panose="020B0604020202020204" pitchFamily="34" charset="0"/>
              </a:rPr>
              <a:t>Māori would plan for the future and prepare the whenua (land) for planting.</a:t>
            </a:r>
          </a:p>
          <a:p>
            <a:pPr algn="r" eaLnBrk="1" hangingPunct="1">
              <a:lnSpc>
                <a:spcPct val="100000"/>
              </a:lnSpc>
              <a:spcBef>
                <a:spcPct val="0"/>
              </a:spcBef>
            </a:pPr>
            <a:endParaRPr lang="en-GB" altLang="en-US">
              <a:solidFill>
                <a:schemeClr val="tx1"/>
              </a:solidFill>
              <a:latin typeface="Comic Relief" panose="030F0702030302020204" pitchFamily="66" charset="0"/>
              <a:cs typeface="Arial" panose="020B0604020202020204" pitchFamily="34" charset="0"/>
            </a:endParaRPr>
          </a:p>
          <a:p>
            <a:pPr algn="r" eaLnBrk="1" hangingPunct="1">
              <a:lnSpc>
                <a:spcPct val="100000"/>
              </a:lnSpc>
              <a:spcBef>
                <a:spcPct val="0"/>
              </a:spcBef>
            </a:pPr>
            <a:r>
              <a:rPr lang="en-GB" altLang="en-US">
                <a:solidFill>
                  <a:schemeClr val="tx1"/>
                </a:solidFill>
                <a:latin typeface="Comic Relief" panose="030F0702030302020204" pitchFamily="66" charset="0"/>
                <a:cs typeface="Arial" panose="020B0604020202020204" pitchFamily="34" charset="0"/>
              </a:rPr>
              <a:t>Whānau (family) would come together and share songs, traditions and stories.</a:t>
            </a:r>
            <a:endParaRPr lang="en-GB" altLang="en-US">
              <a:latin typeface="Comic Relief" panose="030F0702030302020204" pitchFamily="66" charset="0"/>
            </a:endParaRPr>
          </a:p>
        </p:txBody>
      </p:sp>
      <p:pic>
        <p:nvPicPr>
          <p:cNvPr id="2560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324225"/>
            <a:ext cx="4843463" cy="280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3600" b="1">
                <a:solidFill>
                  <a:schemeClr val="tx1"/>
                </a:solidFill>
                <a:latin typeface="Comic Relief" panose="030F0702030302020204" pitchFamily="66" charset="0"/>
                <a:cs typeface="Arial" panose="020B0604020202020204" pitchFamily="34" charset="0"/>
              </a:rPr>
              <a:t>How is Matariki Celebrated Now? </a:t>
            </a:r>
            <a:endParaRPr lang="en-GB" altLang="en-US" sz="3600">
              <a:solidFill>
                <a:schemeClr val="tx1"/>
              </a:solidFill>
              <a:latin typeface="Comic Relief" panose="030F0702030302020204" pitchFamily="66" charset="0"/>
            </a:endParaRP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>
          <a:xfrm>
            <a:off x="755650" y="1473200"/>
            <a:ext cx="4921250" cy="2041525"/>
          </a:xfrm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NZ" altLang="en-US">
                <a:solidFill>
                  <a:schemeClr val="tx1"/>
                </a:solidFill>
                <a:latin typeface="Comic Relief" panose="030F0702030302020204" pitchFamily="66" charset="0"/>
                <a:cs typeface="Arial" panose="020B0604020202020204" pitchFamily="34" charset="0"/>
              </a:rPr>
              <a:t>Matariki is now a time to celebrate Aotearoa and everything Māori. We can learn about our land and our whakapapa (ancestry).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endParaRPr lang="en-NZ" altLang="en-US">
              <a:solidFill>
                <a:schemeClr val="tx1"/>
              </a:solidFill>
              <a:latin typeface="Comic Relief" panose="030F0702030302020204" pitchFamily="66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NZ" altLang="en-US">
                <a:solidFill>
                  <a:schemeClr val="tx1"/>
                </a:solidFill>
                <a:latin typeface="Comic Relief" panose="030F0702030302020204" pitchFamily="66" charset="0"/>
                <a:cs typeface="Arial" panose="020B0604020202020204" pitchFamily="34" charset="0"/>
              </a:rPr>
              <a:t>Matariki is celebrated through education, remembrance and the planting of new trees and crops. It is a sign of new beginnings.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7696742-F9E3-488F-805C-C532768C755A}"/>
              </a:ext>
            </a:extLst>
          </p:cNvPr>
          <p:cNvSpPr/>
          <p:nvPr/>
        </p:nvSpPr>
        <p:spPr>
          <a:xfrm>
            <a:off x="446088" y="3971925"/>
            <a:ext cx="6094412" cy="1166813"/>
          </a:xfrm>
          <a:prstGeom prst="rect">
            <a:avLst/>
          </a:prstGeom>
          <a:solidFill>
            <a:srgbClr val="6C6F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NZ" altLang="en-US" dirty="0">
                <a:solidFill>
                  <a:schemeClr val="bg1"/>
                </a:solidFill>
                <a:latin typeface="Comic Relief" panose="030F0702030302020204" pitchFamily="66" charset="0"/>
                <a:ea typeface="Arial" panose="020B0604020202020204" pitchFamily="34" charset="0"/>
                <a:cs typeface="Arial" panose="020B0604020202020204" pitchFamily="34" charset="0"/>
              </a:rPr>
              <a:t>Lots of celebrations focus on music, songs, dance,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NZ" altLang="en-US" dirty="0">
                <a:solidFill>
                  <a:schemeClr val="bg1"/>
                </a:solidFill>
                <a:latin typeface="Comic Relief" panose="030F0702030302020204" pitchFamily="66" charset="0"/>
                <a:ea typeface="Arial" panose="020B0604020202020204" pitchFamily="34" charset="0"/>
                <a:cs typeface="Arial" panose="020B0604020202020204" pitchFamily="34" charset="0"/>
              </a:rPr>
              <a:t>food and family.</a:t>
            </a:r>
          </a:p>
        </p:txBody>
      </p:sp>
      <p:pic>
        <p:nvPicPr>
          <p:cNvPr id="26629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220788"/>
            <a:ext cx="3282950" cy="502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Content Placeholder 2"/>
          <p:cNvSpPr>
            <a:spLocks noGrp="1"/>
          </p:cNvSpPr>
          <p:nvPr>
            <p:ph idx="1"/>
          </p:nvPr>
        </p:nvSpPr>
        <p:spPr>
          <a:xfrm>
            <a:off x="755650" y="1397000"/>
            <a:ext cx="7632700" cy="639763"/>
          </a:xfrm>
        </p:spPr>
        <p:txBody>
          <a:bodyPr/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r>
              <a:rPr lang="en-NZ" altLang="en-US">
                <a:solidFill>
                  <a:schemeClr val="tx1"/>
                </a:solidFill>
                <a:latin typeface="Comic Relief" panose="030F0702030302020204" pitchFamily="66" charset="0"/>
                <a:cs typeface="Arial" panose="020B0604020202020204" pitchFamily="34" charset="0"/>
              </a:rPr>
              <a:t>You can celebrate in traditional Māori ways or choose your own way to celebrate.  </a:t>
            </a:r>
            <a:r>
              <a:rPr lang="en-NZ" altLang="en-US" b="1">
                <a:solidFill>
                  <a:schemeClr val="tx1"/>
                </a:solidFill>
                <a:latin typeface="Comic Relief" panose="030F0702030302020204" pitchFamily="66" charset="0"/>
                <a:cs typeface="Arial" panose="020B0604020202020204" pitchFamily="34" charset="0"/>
              </a:rPr>
              <a:t>You could:</a:t>
            </a:r>
          </a:p>
          <a:p>
            <a:pPr eaLnBrk="1" hangingPunct="1"/>
            <a:endParaRPr lang="en-GB" altLang="en-US"/>
          </a:p>
        </p:txBody>
      </p:sp>
      <p:sp>
        <p:nvSpPr>
          <p:cNvPr id="27651" name="Title 1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3600" b="1">
                <a:solidFill>
                  <a:schemeClr val="tx1"/>
                </a:solidFill>
                <a:latin typeface="Comic Relief" panose="030F0702030302020204" pitchFamily="66" charset="0"/>
                <a:cs typeface="Arial" panose="020B0604020202020204" pitchFamily="34" charset="0"/>
              </a:rPr>
              <a:t>How is Matariki Celebrated Now? </a:t>
            </a:r>
            <a:endParaRPr lang="en-GB" altLang="en-US" sz="3600">
              <a:solidFill>
                <a:schemeClr val="tx1"/>
              </a:solidFill>
              <a:latin typeface="Comic Relief" panose="030F0702030302020204" pitchFamily="66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069F25C-3042-404A-A0DA-54031D34C313}"/>
              </a:ext>
            </a:extLst>
          </p:cNvPr>
          <p:cNvSpPr/>
          <p:nvPr/>
        </p:nvSpPr>
        <p:spPr>
          <a:xfrm>
            <a:off x="3857625" y="2052638"/>
            <a:ext cx="2027238" cy="2027237"/>
          </a:xfrm>
          <a:prstGeom prst="ellipse">
            <a:avLst/>
          </a:prstGeom>
          <a:solidFill>
            <a:srgbClr val="6C6F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NZ" altLang="en-US" dirty="0">
                <a:solidFill>
                  <a:schemeClr val="bg1"/>
                </a:solidFill>
                <a:latin typeface="Comic Relief" panose="030F0702030302020204" pitchFamily="66" charset="0"/>
                <a:cs typeface="Arial" panose="020B0604020202020204" pitchFamily="34" charset="0"/>
              </a:rPr>
              <a:t>Try some Māori arts or crafts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1D490E5-F5A5-47B1-B6DB-D26D30739261}"/>
              </a:ext>
            </a:extLst>
          </p:cNvPr>
          <p:cNvSpPr/>
          <p:nvPr/>
        </p:nvSpPr>
        <p:spPr>
          <a:xfrm>
            <a:off x="3524250" y="4435475"/>
            <a:ext cx="1693863" cy="1693863"/>
          </a:xfrm>
          <a:prstGeom prst="ellipse">
            <a:avLst/>
          </a:prstGeom>
          <a:solidFill>
            <a:srgbClr val="6C6F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NZ" altLang="en-US" sz="1600" dirty="0">
                <a:solidFill>
                  <a:schemeClr val="bg1"/>
                </a:solidFill>
                <a:latin typeface="Comic Relief" panose="030F0702030302020204" pitchFamily="66" charset="0"/>
                <a:cs typeface="Arial" panose="020B0604020202020204" pitchFamily="34" charset="0"/>
              </a:rPr>
              <a:t>Learn some new songs or dances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3F39B53-C310-48DB-B88A-5CBC1F4B241E}"/>
              </a:ext>
            </a:extLst>
          </p:cNvPr>
          <p:cNvSpPr/>
          <p:nvPr/>
        </p:nvSpPr>
        <p:spPr>
          <a:xfrm>
            <a:off x="6016625" y="2070100"/>
            <a:ext cx="1549400" cy="1549400"/>
          </a:xfrm>
          <a:prstGeom prst="ellipse">
            <a:avLst/>
          </a:prstGeom>
          <a:solidFill>
            <a:srgbClr val="6C6F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NZ" altLang="en-US" sz="1400" dirty="0">
                <a:solidFill>
                  <a:schemeClr val="bg1"/>
                </a:solidFill>
                <a:latin typeface="Comic Relief" panose="030F0702030302020204" pitchFamily="66" charset="0"/>
                <a:cs typeface="Arial" panose="020B0604020202020204" pitchFamily="34" charset="0"/>
              </a:rPr>
              <a:t>Set new goals for the future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0630626-FDEC-4B76-BEAF-34318B70C88E}"/>
              </a:ext>
            </a:extLst>
          </p:cNvPr>
          <p:cNvSpPr/>
          <p:nvPr/>
        </p:nvSpPr>
        <p:spPr>
          <a:xfrm>
            <a:off x="7240588" y="3556000"/>
            <a:ext cx="1050925" cy="1049338"/>
          </a:xfrm>
          <a:prstGeom prst="ellipse">
            <a:avLst/>
          </a:prstGeom>
          <a:solidFill>
            <a:srgbClr val="6C6F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NZ" altLang="en-US" sz="1400" dirty="0">
                <a:solidFill>
                  <a:schemeClr val="bg1"/>
                </a:solidFill>
                <a:latin typeface="Comic Relief" panose="030F0702030302020204" pitchFamily="66" charset="0"/>
                <a:cs typeface="Arial" panose="020B0604020202020204" pitchFamily="34" charset="0"/>
              </a:rPr>
              <a:t>Have a </a:t>
            </a:r>
            <a:r>
              <a:rPr lang="en-NZ" altLang="en-US" sz="1400" dirty="0" err="1">
                <a:solidFill>
                  <a:schemeClr val="bg1"/>
                </a:solidFill>
                <a:latin typeface="Comic Relief" panose="030F0702030302020204" pitchFamily="66" charset="0"/>
                <a:cs typeface="Arial" panose="020B0604020202020204" pitchFamily="34" charset="0"/>
              </a:rPr>
              <a:t>hāngī</a:t>
            </a:r>
            <a:endParaRPr lang="en-NZ" altLang="en-US" sz="1400" dirty="0">
              <a:solidFill>
                <a:schemeClr val="bg1"/>
              </a:solidFill>
              <a:latin typeface="Comic Relief" panose="030F0702030302020204" pitchFamily="66" charset="0"/>
              <a:cs typeface="Arial" panose="020B0604020202020204" pitchFamily="34" charset="0"/>
            </a:endParaRPr>
          </a:p>
        </p:txBody>
      </p:sp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787400" y="2405063"/>
            <a:ext cx="2987675" cy="2987675"/>
            <a:chOff x="1163436" y="2531700"/>
            <a:chExt cx="2987644" cy="2987644"/>
          </a:xfrm>
        </p:grpSpPr>
        <p:grpSp>
          <p:nvGrpSpPr>
            <p:cNvPr id="27660" name="Group 11"/>
            <p:cNvGrpSpPr>
              <a:grpSpLocks/>
            </p:cNvGrpSpPr>
            <p:nvPr/>
          </p:nvGrpSpPr>
          <p:grpSpPr bwMode="auto">
            <a:xfrm>
              <a:off x="1163436" y="2531700"/>
              <a:ext cx="2987644" cy="2987644"/>
              <a:chOff x="1398447" y="3157784"/>
              <a:chExt cx="2987644" cy="2987644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35E36D5B-7820-4FE7-BE46-6856DE738AAC}"/>
                  </a:ext>
                </a:extLst>
              </p:cNvPr>
              <p:cNvSpPr/>
              <p:nvPr/>
            </p:nvSpPr>
            <p:spPr>
              <a:xfrm>
                <a:off x="1398447" y="3157784"/>
                <a:ext cx="2987644" cy="2987644"/>
              </a:xfrm>
              <a:prstGeom prst="ellipse">
                <a:avLst/>
              </a:prstGeom>
              <a:solidFill>
                <a:srgbClr val="6C6FD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/>
              </a:p>
            </p:txBody>
          </p:sp>
          <p:pic>
            <p:nvPicPr>
              <p:cNvPr id="27663" name="Picture 1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65488" y="3426565"/>
                <a:ext cx="1527374" cy="25456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7661" name="Picture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5445" y="2845525"/>
              <a:ext cx="1540798" cy="23599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" name="Group 22"/>
          <p:cNvGrpSpPr>
            <a:grpSpLocks/>
          </p:cNvGrpSpPr>
          <p:nvPr/>
        </p:nvGrpSpPr>
        <p:grpSpPr bwMode="auto">
          <a:xfrm>
            <a:off x="5311775" y="3898900"/>
            <a:ext cx="1890713" cy="1892300"/>
            <a:chOff x="1704131" y="4350331"/>
            <a:chExt cx="1476388" cy="1476388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C9153FCF-B931-433F-B8E1-09E73C2A5AAA}"/>
                </a:ext>
              </a:extLst>
            </p:cNvPr>
            <p:cNvSpPr/>
            <p:nvPr/>
          </p:nvSpPr>
          <p:spPr>
            <a:xfrm>
              <a:off x="1704131" y="4350331"/>
              <a:ext cx="1476388" cy="1476388"/>
            </a:xfrm>
            <a:prstGeom prst="ellipse">
              <a:avLst/>
            </a:prstGeom>
            <a:solidFill>
              <a:srgbClr val="6C6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Aft>
                  <a:spcPts val="0"/>
                </a:spcAft>
                <a:defRPr/>
              </a:pPr>
              <a:endParaRPr lang="en-NZ" altLang="en-US" sz="1400" dirty="0">
                <a:solidFill>
                  <a:schemeClr val="bg1"/>
                </a:solidFill>
                <a:latin typeface="Comic Relief" panose="030F0702030302020204" pitchFamily="66" charset="0"/>
                <a:cs typeface="Arial" panose="020B0604020202020204" pitchFamily="34" charset="0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424D69F-3A1F-4168-AB67-05BDAB1B89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23" t="-5129" r="10485" b="641"/>
            <a:stretch/>
          </p:blipFill>
          <p:spPr>
            <a:xfrm>
              <a:off x="1768730" y="4423096"/>
              <a:ext cx="1347191" cy="1330859"/>
            </a:xfrm>
            <a:prstGeom prst="ellipse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3600" b="1">
                <a:solidFill>
                  <a:schemeClr val="tx1"/>
                </a:solidFill>
                <a:latin typeface="Comic Relief" panose="030F0702030302020204" pitchFamily="66" charset="0"/>
                <a:cs typeface="Arial" panose="020B0604020202020204" pitchFamily="34" charset="0"/>
              </a:rPr>
              <a:t>How is Matariki Celebrated Now? </a:t>
            </a:r>
            <a:endParaRPr lang="en-GB" altLang="en-US" sz="3600">
              <a:solidFill>
                <a:schemeClr val="tx1"/>
              </a:solidFill>
              <a:latin typeface="Comic Relief" panose="030F0702030302020204" pitchFamily="66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62814F5-B93A-452B-AF35-99D1D6EAEB5B}"/>
              </a:ext>
            </a:extLst>
          </p:cNvPr>
          <p:cNvSpPr/>
          <p:nvPr/>
        </p:nvSpPr>
        <p:spPr>
          <a:xfrm>
            <a:off x="3711575" y="1373188"/>
            <a:ext cx="2082800" cy="2082800"/>
          </a:xfrm>
          <a:prstGeom prst="ellipse">
            <a:avLst/>
          </a:prstGeom>
          <a:solidFill>
            <a:srgbClr val="6C6F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NZ" altLang="en-US" sz="1600" dirty="0">
                <a:solidFill>
                  <a:schemeClr val="bg1"/>
                </a:solidFill>
                <a:latin typeface="Comic Relief" panose="030F0702030302020204" pitchFamily="66" charset="0"/>
                <a:cs typeface="Arial" panose="020B0604020202020204" pitchFamily="34" charset="0"/>
              </a:rPr>
              <a:t>Learn about Māori </a:t>
            </a:r>
            <a:r>
              <a:rPr lang="en-NZ" altLang="en-US" sz="1600" dirty="0" err="1">
                <a:solidFill>
                  <a:schemeClr val="bg1"/>
                </a:solidFill>
                <a:latin typeface="Comic Relief" panose="030F0702030302020204" pitchFamily="66" charset="0"/>
                <a:cs typeface="Arial" panose="020B0604020202020204" pitchFamily="34" charset="0"/>
              </a:rPr>
              <a:t>pūrākau</a:t>
            </a:r>
            <a:r>
              <a:rPr lang="en-NZ" altLang="en-US" sz="1600" dirty="0">
                <a:solidFill>
                  <a:schemeClr val="bg1"/>
                </a:solidFill>
                <a:latin typeface="Comic Relief" panose="030F0702030302020204" pitchFamily="66" charset="0"/>
                <a:cs typeface="Arial" panose="020B0604020202020204" pitchFamily="34" charset="0"/>
              </a:rPr>
              <a:t> and </a:t>
            </a:r>
            <a:r>
              <a:rPr lang="en-NZ" altLang="en-US" sz="1600">
                <a:solidFill>
                  <a:schemeClr val="bg1"/>
                </a:solidFill>
                <a:latin typeface="Comic Relief" panose="030F0702030302020204" pitchFamily="66" charset="0"/>
                <a:cs typeface="Arial" panose="020B0604020202020204" pitchFamily="34" charset="0"/>
              </a:rPr>
              <a:t>pakiwaitara</a:t>
            </a:r>
            <a:endParaRPr lang="en-NZ" altLang="en-US" sz="1600" dirty="0">
              <a:solidFill>
                <a:schemeClr val="bg1"/>
              </a:solidFill>
              <a:latin typeface="Comic Relief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0220CC9-BB69-45B2-BEA7-3FFA021659C5}"/>
              </a:ext>
            </a:extLst>
          </p:cNvPr>
          <p:cNvSpPr/>
          <p:nvPr/>
        </p:nvSpPr>
        <p:spPr>
          <a:xfrm>
            <a:off x="3182938" y="3587750"/>
            <a:ext cx="1719262" cy="1719263"/>
          </a:xfrm>
          <a:prstGeom prst="ellipse">
            <a:avLst/>
          </a:prstGeom>
          <a:solidFill>
            <a:srgbClr val="6C6F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NZ" altLang="en-US" sz="1600" dirty="0">
                <a:solidFill>
                  <a:schemeClr val="bg1"/>
                </a:solidFill>
                <a:latin typeface="Comic Relief" panose="030F0702030302020204" pitchFamily="66" charset="0"/>
                <a:cs typeface="Arial" panose="020B0604020202020204" pitchFamily="34" charset="0"/>
              </a:rPr>
              <a:t>Plant vegetables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3DCA4EB-4655-48C0-8D09-8FE0AA50883D}"/>
              </a:ext>
            </a:extLst>
          </p:cNvPr>
          <p:cNvSpPr/>
          <p:nvPr/>
        </p:nvSpPr>
        <p:spPr>
          <a:xfrm>
            <a:off x="863600" y="1525588"/>
            <a:ext cx="2693988" cy="2693987"/>
          </a:xfrm>
          <a:prstGeom prst="ellipse">
            <a:avLst/>
          </a:prstGeom>
          <a:solidFill>
            <a:srgbClr val="6C6F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NZ" altLang="en-US" sz="2100" dirty="0">
                <a:solidFill>
                  <a:schemeClr val="bg1"/>
                </a:solidFill>
                <a:latin typeface="Comic Relief" panose="030F0702030302020204" pitchFamily="66" charset="0"/>
                <a:cs typeface="Arial" panose="020B0604020202020204" pitchFamily="34" charset="0"/>
              </a:rPr>
              <a:t>Learn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n-NZ" altLang="en-US" sz="2100" dirty="0">
                <a:solidFill>
                  <a:schemeClr val="bg1"/>
                </a:solidFill>
                <a:latin typeface="Comic Relief" panose="030F0702030302020204" pitchFamily="66" charset="0"/>
                <a:cs typeface="Arial" panose="020B0604020202020204" pitchFamily="34" charset="0"/>
              </a:rPr>
              <a:t>about stars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n-NZ" altLang="en-US" sz="2100" dirty="0">
                <a:solidFill>
                  <a:schemeClr val="bg1"/>
                </a:solidFill>
                <a:latin typeface="Comic Relief" panose="030F0702030302020204" pitchFamily="66" charset="0"/>
                <a:cs typeface="Arial" panose="020B0604020202020204" pitchFamily="34" charset="0"/>
              </a:rPr>
              <a:t>and their constellations</a:t>
            </a:r>
          </a:p>
        </p:txBody>
      </p: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5075238" y="2914650"/>
            <a:ext cx="3213100" cy="3214688"/>
            <a:chOff x="5174368" y="2915356"/>
            <a:chExt cx="3213982" cy="3213982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2641DE3-CFB5-4E6A-8D46-ABFBB6D47FD9}"/>
                </a:ext>
              </a:extLst>
            </p:cNvPr>
            <p:cNvSpPr/>
            <p:nvPr/>
          </p:nvSpPr>
          <p:spPr>
            <a:xfrm>
              <a:off x="5174368" y="2915356"/>
              <a:ext cx="3213982" cy="3213982"/>
            </a:xfrm>
            <a:prstGeom prst="ellipse">
              <a:avLst/>
            </a:prstGeom>
            <a:solidFill>
              <a:srgbClr val="6C6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Aft>
                  <a:spcPts val="0"/>
                </a:spcAft>
                <a:defRPr/>
              </a:pPr>
              <a:endParaRPr lang="en-NZ" altLang="en-US" dirty="0">
                <a:solidFill>
                  <a:schemeClr val="bg1"/>
                </a:solidFill>
                <a:latin typeface="Comic Relief" panose="030F0702030302020204" pitchFamily="66" charset="0"/>
                <a:cs typeface="Arial" panose="020B0604020202020204" pitchFamily="34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AC5188F-2122-4E97-A616-ECE039DEA2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96" t="21701" r="29321" b="263"/>
            <a:stretch/>
          </p:blipFill>
          <p:spPr>
            <a:xfrm>
              <a:off x="5340735" y="3081722"/>
              <a:ext cx="2881248" cy="2881250"/>
            </a:xfrm>
            <a:prstGeom prst="ellipse">
              <a:avLst/>
            </a:prstGeom>
          </p:spPr>
        </p:pic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E41D56A5-1D15-40F2-A380-FDEA43495F6D}"/>
              </a:ext>
            </a:extLst>
          </p:cNvPr>
          <p:cNvSpPr/>
          <p:nvPr/>
        </p:nvSpPr>
        <p:spPr>
          <a:xfrm>
            <a:off x="6037263" y="1576388"/>
            <a:ext cx="1174750" cy="1174750"/>
          </a:xfrm>
          <a:prstGeom prst="ellipse">
            <a:avLst/>
          </a:prstGeom>
          <a:solidFill>
            <a:srgbClr val="6C6F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NZ" altLang="en-US" sz="1400" dirty="0">
                <a:solidFill>
                  <a:schemeClr val="bg1"/>
                </a:solidFill>
                <a:latin typeface="Comic Relief" panose="030F0702030302020204" pitchFamily="66" charset="0"/>
                <a:cs typeface="Arial" panose="020B0604020202020204" pitchFamily="34" charset="0"/>
              </a:rPr>
              <a:t>Hold a whanau (family) day</a:t>
            </a: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1703388" y="4349750"/>
            <a:ext cx="1476375" cy="1476375"/>
            <a:chOff x="1704131" y="4350331"/>
            <a:chExt cx="1476388" cy="1476388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25DCE33-88E8-4330-A7B1-BDD4D5D9F70E}"/>
                </a:ext>
              </a:extLst>
            </p:cNvPr>
            <p:cNvSpPr/>
            <p:nvPr/>
          </p:nvSpPr>
          <p:spPr>
            <a:xfrm>
              <a:off x="1704131" y="4350331"/>
              <a:ext cx="1476388" cy="1476388"/>
            </a:xfrm>
            <a:prstGeom prst="ellipse">
              <a:avLst/>
            </a:prstGeom>
            <a:solidFill>
              <a:srgbClr val="6C6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Aft>
                  <a:spcPts val="0"/>
                </a:spcAft>
                <a:defRPr/>
              </a:pPr>
              <a:endParaRPr lang="en-NZ" altLang="en-US" sz="1400" b="1" dirty="0">
                <a:solidFill>
                  <a:srgbClr val="FFFF00"/>
                </a:solidFill>
                <a:latin typeface="Comic Relief" panose="030F0702030302020204" pitchFamily="66" charset="0"/>
                <a:cs typeface="Arial" panose="020B0604020202020204" pitchFamily="34" charset="0"/>
              </a:endParaRP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9C26178C-B789-4EED-8DD2-6E9FFC7FA5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000" t="-48619" r="-4513" b="-39073"/>
            <a:stretch/>
          </p:blipFill>
          <p:spPr>
            <a:xfrm>
              <a:off x="1771930" y="4391488"/>
              <a:ext cx="1340789" cy="1343486"/>
            </a:xfrm>
            <a:prstGeom prst="ellipse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z="3600" b="1">
                <a:solidFill>
                  <a:schemeClr val="tx1"/>
                </a:solidFill>
                <a:latin typeface="Comic Relief" panose="030F0702030302020204" pitchFamily="66" charset="0"/>
                <a:cs typeface="Arial" panose="020B0604020202020204" pitchFamily="34" charset="0"/>
              </a:rPr>
              <a:t>How is Matariki Celebrated Now? </a:t>
            </a:r>
            <a:endParaRPr lang="en-GB" altLang="en-US" sz="360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5EB86C0-6E1B-4C56-939B-F6F4674E7B4E}"/>
              </a:ext>
            </a:extLst>
          </p:cNvPr>
          <p:cNvSpPr/>
          <p:nvPr/>
        </p:nvSpPr>
        <p:spPr>
          <a:xfrm>
            <a:off x="3675063" y="1584325"/>
            <a:ext cx="2203450" cy="2205038"/>
          </a:xfrm>
          <a:prstGeom prst="ellipse">
            <a:avLst/>
          </a:prstGeom>
          <a:solidFill>
            <a:srgbClr val="6C6F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NZ" altLang="en-US" sz="1500" dirty="0">
                <a:solidFill>
                  <a:schemeClr val="bg1"/>
                </a:solidFill>
                <a:latin typeface="Comic Relief" panose="030F0702030302020204" pitchFamily="66" charset="0"/>
                <a:cs typeface="Arial" panose="020B0604020202020204" pitchFamily="34" charset="0"/>
              </a:rPr>
              <a:t>Learn about how </a:t>
            </a:r>
            <a:r>
              <a:rPr lang="en-NZ" altLang="en-US" sz="1500" dirty="0" err="1">
                <a:solidFill>
                  <a:schemeClr val="bg1"/>
                </a:solidFill>
                <a:latin typeface="Comic Relief" panose="030F0702030302020204" pitchFamily="66" charset="0"/>
                <a:cs typeface="Arial" panose="020B0604020202020204" pitchFamily="34" charset="0"/>
              </a:rPr>
              <a:t>Matariki</a:t>
            </a:r>
            <a:r>
              <a:rPr lang="en-NZ" altLang="en-US" sz="1500" dirty="0">
                <a:solidFill>
                  <a:schemeClr val="bg1"/>
                </a:solidFill>
                <a:latin typeface="Comic Relief" panose="030F0702030302020204" pitchFamily="66" charset="0"/>
                <a:cs typeface="Arial" panose="020B0604020202020204" pitchFamily="34" charset="0"/>
              </a:rPr>
              <a:t> is celebrated on other Pacific Islands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7B6E600-2742-4598-B901-725B0A53F045}"/>
              </a:ext>
            </a:extLst>
          </p:cNvPr>
          <p:cNvSpPr/>
          <p:nvPr/>
        </p:nvSpPr>
        <p:spPr>
          <a:xfrm>
            <a:off x="4246563" y="4041775"/>
            <a:ext cx="1827212" cy="1825625"/>
          </a:xfrm>
          <a:prstGeom prst="ellipse">
            <a:avLst/>
          </a:prstGeom>
          <a:solidFill>
            <a:srgbClr val="6C6F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NZ" altLang="en-US" sz="1400" dirty="0">
                <a:solidFill>
                  <a:schemeClr val="bg1"/>
                </a:solidFill>
                <a:latin typeface="Comic Relief" panose="030F0702030302020204" pitchFamily="66" charset="0"/>
                <a:cs typeface="Arial" panose="020B0604020202020204" pitchFamily="34" charset="0"/>
              </a:rPr>
              <a:t>Learn about your whakapapa and complete a family tree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1BAEC0C-7E25-4ADC-8928-14B6B7B2A99F}"/>
              </a:ext>
            </a:extLst>
          </p:cNvPr>
          <p:cNvSpPr/>
          <p:nvPr/>
        </p:nvSpPr>
        <p:spPr>
          <a:xfrm>
            <a:off x="5991225" y="2503488"/>
            <a:ext cx="1693863" cy="1693862"/>
          </a:xfrm>
          <a:prstGeom prst="ellipse">
            <a:avLst/>
          </a:prstGeom>
          <a:solidFill>
            <a:srgbClr val="6C6F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NZ" altLang="en-US" sz="1600" dirty="0">
                <a:solidFill>
                  <a:schemeClr val="bg1"/>
                </a:solidFill>
                <a:latin typeface="Comic Relief" panose="030F0702030302020204" pitchFamily="66" charset="0"/>
                <a:cs typeface="Arial" panose="020B0604020202020204" pitchFamily="34" charset="0"/>
              </a:rPr>
              <a:t>Learn about harvesting crops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4EECF21-45E3-4CAE-8536-9F69F9D3A788}"/>
              </a:ext>
            </a:extLst>
          </p:cNvPr>
          <p:cNvSpPr/>
          <p:nvPr/>
        </p:nvSpPr>
        <p:spPr>
          <a:xfrm>
            <a:off x="2117725" y="1366838"/>
            <a:ext cx="1444625" cy="1444625"/>
          </a:xfrm>
          <a:prstGeom prst="ellipse">
            <a:avLst/>
          </a:prstGeom>
          <a:solidFill>
            <a:srgbClr val="6C6F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NZ" altLang="en-US" sz="1100" dirty="0">
                <a:solidFill>
                  <a:schemeClr val="bg1"/>
                </a:solidFill>
                <a:latin typeface="Comic Relief" panose="030F0702030302020204" pitchFamily="66" charset="0"/>
                <a:cs typeface="Arial" panose="020B0604020202020204" pitchFamily="34" charset="0"/>
              </a:rPr>
              <a:t>Have a school performance</a:t>
            </a:r>
          </a:p>
        </p:txBody>
      </p:sp>
      <p:grpSp>
        <p:nvGrpSpPr>
          <p:cNvPr id="19" name="Group 18"/>
          <p:cNvGrpSpPr>
            <a:grpSpLocks/>
          </p:cNvGrpSpPr>
          <p:nvPr/>
        </p:nvGrpSpPr>
        <p:grpSpPr bwMode="auto">
          <a:xfrm>
            <a:off x="785813" y="2911475"/>
            <a:ext cx="3213100" cy="3213100"/>
            <a:chOff x="785230" y="2910718"/>
            <a:chExt cx="3213982" cy="3213982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877103A2-AB53-4E2C-A3B9-F2A1A43FDD7B}"/>
                </a:ext>
              </a:extLst>
            </p:cNvPr>
            <p:cNvSpPr/>
            <p:nvPr/>
          </p:nvSpPr>
          <p:spPr>
            <a:xfrm>
              <a:off x="785230" y="2910718"/>
              <a:ext cx="3213982" cy="3213982"/>
            </a:xfrm>
            <a:prstGeom prst="ellipse">
              <a:avLst/>
            </a:prstGeom>
            <a:solidFill>
              <a:srgbClr val="6C6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Aft>
                  <a:spcPts val="0"/>
                </a:spcAft>
                <a:defRPr/>
              </a:pPr>
              <a:endParaRPr lang="en-NZ" altLang="en-US" dirty="0">
                <a:solidFill>
                  <a:schemeClr val="bg1"/>
                </a:solidFill>
                <a:latin typeface="Comic Relief" panose="030F0702030302020204" pitchFamily="66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3BE2480-C348-4A39-83C5-918BA6C1B5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0026" r="-20974"/>
            <a:stretch/>
          </p:blipFill>
          <p:spPr>
            <a:xfrm>
              <a:off x="934224" y="3073610"/>
              <a:ext cx="2915995" cy="2924411"/>
            </a:xfrm>
            <a:prstGeom prst="ellipse">
              <a:avLst/>
            </a:prstGeom>
          </p:spPr>
        </p:pic>
      </p:grpSp>
      <p:grpSp>
        <p:nvGrpSpPr>
          <p:cNvPr id="20" name="Group 19"/>
          <p:cNvGrpSpPr>
            <a:grpSpLocks/>
          </p:cNvGrpSpPr>
          <p:nvPr/>
        </p:nvGrpSpPr>
        <p:grpSpPr bwMode="auto">
          <a:xfrm>
            <a:off x="5926138" y="1289050"/>
            <a:ext cx="1055687" cy="1055688"/>
            <a:chOff x="5926590" y="1289217"/>
            <a:chExt cx="1055712" cy="1055712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256C08C-0583-4FEE-98D1-CF1DED2ED1C4}"/>
                </a:ext>
              </a:extLst>
            </p:cNvPr>
            <p:cNvSpPr/>
            <p:nvPr/>
          </p:nvSpPr>
          <p:spPr>
            <a:xfrm>
              <a:off x="5926590" y="1289217"/>
              <a:ext cx="1055712" cy="1055712"/>
            </a:xfrm>
            <a:prstGeom prst="ellipse">
              <a:avLst/>
            </a:prstGeom>
            <a:solidFill>
              <a:srgbClr val="6C6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Aft>
                  <a:spcPts val="0"/>
                </a:spcAft>
                <a:defRPr/>
              </a:pPr>
              <a:endParaRPr lang="en-NZ" altLang="en-US" sz="1100" dirty="0">
                <a:solidFill>
                  <a:schemeClr val="bg1"/>
                </a:solidFill>
                <a:latin typeface="Comic Relief" panose="030F0702030302020204" pitchFamily="66" charset="0"/>
                <a:cs typeface="Arial" panose="020B0604020202020204" pitchFamily="34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B56FE0C-447B-4B6F-8250-4E5F1F09E3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2782" t="-6394" r="-22028" b="13502"/>
            <a:stretch/>
          </p:blipFill>
          <p:spPr>
            <a:xfrm>
              <a:off x="5990797" y="1313428"/>
              <a:ext cx="942820" cy="952217"/>
            </a:xfrm>
            <a:prstGeom prst="ellipse">
              <a:avLst/>
            </a:prstGeom>
          </p:spPr>
        </p:pic>
      </p:grpSp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6384925" y="4513263"/>
            <a:ext cx="1446213" cy="1446212"/>
            <a:chOff x="6384944" y="4513073"/>
            <a:chExt cx="1446293" cy="1446293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221DF62-B709-44CA-8F75-58E73BDD1896}"/>
                </a:ext>
              </a:extLst>
            </p:cNvPr>
            <p:cNvSpPr/>
            <p:nvPr/>
          </p:nvSpPr>
          <p:spPr>
            <a:xfrm>
              <a:off x="6384944" y="4513073"/>
              <a:ext cx="1446293" cy="1446293"/>
            </a:xfrm>
            <a:prstGeom prst="ellipse">
              <a:avLst/>
            </a:prstGeom>
            <a:solidFill>
              <a:srgbClr val="6C6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Aft>
                  <a:spcPts val="0"/>
                </a:spcAft>
                <a:defRPr/>
              </a:pPr>
              <a:endParaRPr lang="en-NZ" altLang="en-US" sz="1100" dirty="0">
                <a:solidFill>
                  <a:schemeClr val="bg1"/>
                </a:solidFill>
                <a:latin typeface="Comic Relief" panose="030F0702030302020204" pitchFamily="66" charset="0"/>
                <a:cs typeface="Arial" panose="020B0604020202020204" pitchFamily="34" charset="0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1185FA2-6170-43DA-8298-6091CAC39B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512" t="-12315" r="-2460" b="10606"/>
            <a:stretch/>
          </p:blipFill>
          <p:spPr>
            <a:xfrm>
              <a:off x="6432407" y="4530273"/>
              <a:ext cx="1351365" cy="1362444"/>
            </a:xfrm>
            <a:prstGeom prst="ellipse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b="1" dirty="0">
                <a:latin typeface="Comic Relief" panose="030F0702030302020204" pitchFamily="66" charset="0"/>
              </a:rPr>
              <a:t>What is </a:t>
            </a:r>
            <a:r>
              <a:rPr lang="en-GB" altLang="en-US" b="1" dirty="0" err="1">
                <a:latin typeface="Comic Relief" panose="030F0702030302020204" pitchFamily="66" charset="0"/>
              </a:rPr>
              <a:t>Matariki</a:t>
            </a:r>
            <a:r>
              <a:rPr lang="en-GB" altLang="en-US" b="1" dirty="0">
                <a:latin typeface="Comic Relief" panose="030F0702030302020204" pitchFamily="66" charset="0"/>
              </a:rPr>
              <a:t>?</a:t>
            </a:r>
          </a:p>
        </p:txBody>
      </p:sp>
      <p:sp>
        <p:nvSpPr>
          <p:cNvPr id="17411" name="Content Placeholder 21"/>
          <p:cNvSpPr>
            <a:spLocks noGrp="1"/>
          </p:cNvSpPr>
          <p:nvPr>
            <p:ph idx="1"/>
          </p:nvPr>
        </p:nvSpPr>
        <p:spPr>
          <a:xfrm>
            <a:off x="755650" y="1514475"/>
            <a:ext cx="7632700" cy="1304925"/>
          </a:xfrm>
        </p:spPr>
        <p:txBody>
          <a:bodyPr/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r>
              <a:rPr lang="en-GB" altLang="en-US" b="1" dirty="0" err="1">
                <a:solidFill>
                  <a:schemeClr val="tx1"/>
                </a:solidFill>
                <a:latin typeface="Comic Relief" panose="030F0702030302020204" pitchFamily="66" charset="0"/>
                <a:cs typeface="Arial" panose="020B0604020202020204" pitchFamily="34" charset="0"/>
              </a:rPr>
              <a:t>Matariki</a:t>
            </a:r>
            <a:r>
              <a:rPr lang="en-GB" altLang="en-US" dirty="0">
                <a:solidFill>
                  <a:schemeClr val="tx1"/>
                </a:solidFill>
                <a:latin typeface="Comic Relief" panose="030F0702030302020204" pitchFamily="66" charset="0"/>
                <a:cs typeface="Arial" panose="020B0604020202020204" pitchFamily="34" charset="0"/>
              </a:rPr>
              <a:t> is one of the most important Māori celebrations.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endParaRPr lang="en-GB" altLang="en-US" dirty="0">
              <a:solidFill>
                <a:schemeClr val="tx1"/>
              </a:solidFill>
              <a:latin typeface="Comic Relief" panose="030F0702030302020204" pitchFamily="66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r>
              <a:rPr lang="en-GB" altLang="en-US" dirty="0" err="1">
                <a:solidFill>
                  <a:schemeClr val="tx1"/>
                </a:solidFill>
                <a:latin typeface="Comic Relief" panose="030F0702030302020204" pitchFamily="66" charset="0"/>
                <a:cs typeface="Arial" panose="020B0604020202020204" pitchFamily="34" charset="0"/>
              </a:rPr>
              <a:t>Matariki</a:t>
            </a:r>
            <a:r>
              <a:rPr lang="en-GB" altLang="en-US" dirty="0">
                <a:solidFill>
                  <a:schemeClr val="tx1"/>
                </a:solidFill>
                <a:latin typeface="Comic Relief" panose="030F0702030302020204" pitchFamily="66" charset="0"/>
                <a:cs typeface="Arial" panose="020B0604020202020204" pitchFamily="34" charset="0"/>
              </a:rPr>
              <a:t> is a celebration of people, culture, language, spirituality and history. </a:t>
            </a:r>
            <a:r>
              <a:rPr lang="en-GB" altLang="en-US" dirty="0" err="1">
                <a:solidFill>
                  <a:schemeClr val="tx1"/>
                </a:solidFill>
                <a:latin typeface="Comic Relief" panose="030F0702030302020204" pitchFamily="66" charset="0"/>
                <a:cs typeface="Arial" panose="020B0604020202020204" pitchFamily="34" charset="0"/>
              </a:rPr>
              <a:t>Matariki</a:t>
            </a:r>
            <a:r>
              <a:rPr lang="en-GB" altLang="en-US" dirty="0">
                <a:solidFill>
                  <a:schemeClr val="tx1"/>
                </a:solidFill>
                <a:latin typeface="Comic Relief" panose="030F0702030302020204" pitchFamily="66" charset="0"/>
                <a:cs typeface="Arial" panose="020B0604020202020204" pitchFamily="34" charset="0"/>
              </a:rPr>
              <a:t> is the </a:t>
            </a:r>
            <a:r>
              <a:rPr lang="en-GB" altLang="en-US" b="1" dirty="0">
                <a:solidFill>
                  <a:schemeClr val="tx1"/>
                </a:solidFill>
                <a:latin typeface="Comic Relief" panose="030F0702030302020204" pitchFamily="66" charset="0"/>
                <a:cs typeface="Arial" panose="020B0604020202020204" pitchFamily="34" charset="0"/>
              </a:rPr>
              <a:t>Māori New Year</a:t>
            </a:r>
            <a:r>
              <a:rPr lang="en-GB" altLang="en-US" dirty="0">
                <a:solidFill>
                  <a:schemeClr val="tx1"/>
                </a:solidFill>
                <a:latin typeface="Comic Relief" panose="030F0702030302020204" pitchFamily="66" charset="0"/>
                <a:cs typeface="Arial" panose="020B0604020202020204" pitchFamily="34" charset="0"/>
              </a:rPr>
              <a:t>.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endParaRPr lang="en-GB" altLang="en-US" dirty="0">
              <a:solidFill>
                <a:schemeClr val="tx1"/>
              </a:solidFill>
              <a:latin typeface="Comic Relief" panose="030F0702030302020204" pitchFamily="66" charset="0"/>
              <a:cs typeface="Arial" panose="020B0604020202020204" pitchFamily="34" charset="0"/>
            </a:endParaRPr>
          </a:p>
          <a:p>
            <a:pPr eaLnBrk="1" hangingPunct="1"/>
            <a:endParaRPr lang="en-GB" altLang="en-US" dirty="0">
              <a:latin typeface="Comic Relief" panose="030F0702030302020204" pitchFamily="66" charset="0"/>
            </a:endParaRPr>
          </a:p>
        </p:txBody>
      </p:sp>
      <p:grpSp>
        <p:nvGrpSpPr>
          <p:cNvPr id="17412" name="Group 3"/>
          <p:cNvGrpSpPr>
            <a:grpSpLocks/>
          </p:cNvGrpSpPr>
          <p:nvPr/>
        </p:nvGrpSpPr>
        <p:grpSpPr bwMode="auto">
          <a:xfrm>
            <a:off x="706438" y="2459038"/>
            <a:ext cx="7700962" cy="3733800"/>
            <a:chOff x="452736" y="3448001"/>
            <a:chExt cx="5539549" cy="2685570"/>
          </a:xfrm>
        </p:grpSpPr>
        <p:pic>
          <p:nvPicPr>
            <p:cNvPr id="17414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7201" y="3491312"/>
              <a:ext cx="1725084" cy="2642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5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736" y="3448001"/>
              <a:ext cx="1611342" cy="26855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735DA10D-D472-48CD-96F1-428858286CDA}"/>
              </a:ext>
            </a:extLst>
          </p:cNvPr>
          <p:cNvSpPr/>
          <p:nvPr/>
        </p:nvSpPr>
        <p:spPr>
          <a:xfrm>
            <a:off x="3124200" y="3063875"/>
            <a:ext cx="2884488" cy="2884488"/>
          </a:xfrm>
          <a:prstGeom prst="ellipse">
            <a:avLst/>
          </a:prstGeom>
          <a:solidFill>
            <a:srgbClr val="6C6F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altLang="en-US" dirty="0" err="1">
                <a:solidFill>
                  <a:schemeClr val="bg1"/>
                </a:solidFill>
                <a:latin typeface="Comic Relief" panose="030F0702030302020204" pitchFamily="66" charset="0"/>
                <a:cs typeface="Arial" panose="020B0604020202020204" pitchFamily="34" charset="0"/>
              </a:rPr>
              <a:t>Matariki</a:t>
            </a:r>
            <a:r>
              <a:rPr lang="en-GB" altLang="en-US" dirty="0">
                <a:solidFill>
                  <a:schemeClr val="bg1"/>
                </a:solidFill>
                <a:latin typeface="Comic Relief" panose="030F0702030302020204" pitchFamily="66" charset="0"/>
                <a:cs typeface="Arial" panose="020B0604020202020204" pitchFamily="34" charset="0"/>
              </a:rPr>
              <a:t> can be translated as: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altLang="en-US" b="1" dirty="0">
                <a:solidFill>
                  <a:schemeClr val="bg1"/>
                </a:solidFill>
                <a:latin typeface="Comic Relief" panose="030F0702030302020204" pitchFamily="66" charset="0"/>
                <a:cs typeface="Arial" panose="020B0604020202020204" pitchFamily="34" charset="0"/>
              </a:rPr>
              <a:t>Mata </a:t>
            </a:r>
            <a:r>
              <a:rPr lang="en-GB" altLang="en-US" b="1" dirty="0" err="1">
                <a:solidFill>
                  <a:schemeClr val="bg1"/>
                </a:solidFill>
                <a:latin typeface="Comic Relief" panose="030F0702030302020204" pitchFamily="66" charset="0"/>
                <a:cs typeface="Arial" panose="020B0604020202020204" pitchFamily="34" charset="0"/>
              </a:rPr>
              <a:t>Riki</a:t>
            </a:r>
            <a:r>
              <a:rPr lang="en-GB" altLang="en-US" b="1" dirty="0">
                <a:solidFill>
                  <a:schemeClr val="bg1"/>
                </a:solidFill>
                <a:latin typeface="Comic Relief" panose="030F0702030302020204" pitchFamily="66" charset="0"/>
                <a:cs typeface="Arial" panose="020B0604020202020204" pitchFamily="34" charset="0"/>
              </a:rPr>
              <a:t> </a:t>
            </a:r>
            <a:r>
              <a:rPr lang="en-GB" altLang="en-US" dirty="0">
                <a:solidFill>
                  <a:schemeClr val="bg1"/>
                </a:solidFill>
                <a:latin typeface="Comic Relief" panose="030F0702030302020204" pitchFamily="66" charset="0"/>
                <a:cs typeface="Arial" panose="020B0604020202020204" pitchFamily="34" charset="0"/>
              </a:rPr>
              <a:t>– Tiny Eyes or</a:t>
            </a:r>
            <a:r>
              <a:rPr lang="en-GB" altLang="en-US" b="1" dirty="0">
                <a:solidFill>
                  <a:schemeClr val="bg1"/>
                </a:solidFill>
                <a:latin typeface="Comic Relief" panose="030F0702030302020204" pitchFamily="66" charset="0"/>
                <a:cs typeface="Arial" panose="020B0604020202020204" pitchFamily="34" charset="0"/>
              </a:rPr>
              <a:t> Mata Ariki</a:t>
            </a:r>
            <a:r>
              <a:rPr lang="en-GB" altLang="en-US" dirty="0">
                <a:solidFill>
                  <a:schemeClr val="bg1"/>
                </a:solidFill>
                <a:latin typeface="Comic Relief" panose="030F0702030302020204" pitchFamily="66" charset="0"/>
                <a:cs typeface="Arial" panose="020B0604020202020204" pitchFamily="34" charset="0"/>
              </a:rPr>
              <a:t> – the Eyes of God.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3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NZ" altLang="en-US" b="1">
                <a:solidFill>
                  <a:schemeClr val="tx1"/>
                </a:solidFill>
                <a:latin typeface="Comic Relief" panose="030F0702030302020204" pitchFamily="66" charset="0"/>
                <a:cs typeface="Arial" panose="020B0604020202020204" pitchFamily="34" charset="0"/>
              </a:rPr>
              <a:t>Te Kāhui o Matariki</a:t>
            </a:r>
            <a:endParaRPr lang="en-GB" altLang="en-US" b="1">
              <a:latin typeface="Comic Relief" panose="030F0702030302020204" pitchFamily="66" charset="0"/>
            </a:endParaRPr>
          </a:p>
        </p:txBody>
      </p:sp>
      <p:sp>
        <p:nvSpPr>
          <p:cNvPr id="18435" name="Content Placeholder 21"/>
          <p:cNvSpPr>
            <a:spLocks noGrp="1"/>
          </p:cNvSpPr>
          <p:nvPr>
            <p:ph idx="1"/>
          </p:nvPr>
        </p:nvSpPr>
        <p:spPr>
          <a:xfrm>
            <a:off x="755650" y="1473200"/>
            <a:ext cx="7632700" cy="2020888"/>
          </a:xfrm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GB" altLang="en-US" dirty="0" err="1">
                <a:solidFill>
                  <a:schemeClr val="tx1"/>
                </a:solidFill>
                <a:latin typeface="Comic Relief" panose="030F0702030302020204" pitchFamily="66" charset="0"/>
                <a:cs typeface="Arial" panose="020B0604020202020204" pitchFamily="34" charset="0"/>
              </a:rPr>
              <a:t>Matariki</a:t>
            </a:r>
            <a:r>
              <a:rPr lang="en-GB" altLang="en-US" dirty="0">
                <a:solidFill>
                  <a:schemeClr val="tx1"/>
                </a:solidFill>
                <a:latin typeface="Comic Relief" panose="030F0702030302020204" pitchFamily="66" charset="0"/>
                <a:cs typeface="Arial" panose="020B0604020202020204" pitchFamily="34" charset="0"/>
              </a:rPr>
              <a:t> is the Māori name for a </a:t>
            </a:r>
            <a:r>
              <a:rPr lang="en-GB" altLang="en-US" b="1" dirty="0">
                <a:solidFill>
                  <a:schemeClr val="tx1"/>
                </a:solidFill>
                <a:latin typeface="Comic Relief" panose="030F0702030302020204" pitchFamily="66" charset="0"/>
                <a:cs typeface="Arial" panose="020B0604020202020204" pitchFamily="34" charset="0"/>
              </a:rPr>
              <a:t>cluster of stars</a:t>
            </a:r>
            <a:r>
              <a:rPr lang="en-GB" altLang="en-US" dirty="0">
                <a:solidFill>
                  <a:schemeClr val="tx1"/>
                </a:solidFill>
                <a:latin typeface="Comic Relief" panose="030F0702030302020204" pitchFamily="66" charset="0"/>
                <a:cs typeface="Arial" panose="020B0604020202020204" pitchFamily="34" charset="0"/>
              </a:rPr>
              <a:t>.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endParaRPr lang="en-GB" altLang="en-US" dirty="0">
              <a:solidFill>
                <a:schemeClr val="tx1"/>
              </a:solidFill>
              <a:latin typeface="Comic Relief" panose="030F0702030302020204" pitchFamily="66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GB" altLang="en-US" dirty="0" err="1">
                <a:solidFill>
                  <a:schemeClr val="tx1"/>
                </a:solidFill>
                <a:latin typeface="Comic Relief" panose="030F0702030302020204" pitchFamily="66" charset="0"/>
                <a:cs typeface="Arial" panose="020B0604020202020204" pitchFamily="34" charset="0"/>
              </a:rPr>
              <a:t>Matariki</a:t>
            </a:r>
            <a:r>
              <a:rPr lang="en-GB" altLang="en-US" dirty="0">
                <a:solidFill>
                  <a:schemeClr val="tx1"/>
                </a:solidFill>
                <a:latin typeface="Comic Relief" panose="030F0702030302020204" pitchFamily="66" charset="0"/>
                <a:cs typeface="Arial" panose="020B0604020202020204" pitchFamily="34" charset="0"/>
              </a:rPr>
              <a:t> is known in other parts of the world as Pleiades, Subaru, Seven Sisters and Messier 45.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endParaRPr lang="en-GB" altLang="en-US" dirty="0">
              <a:solidFill>
                <a:schemeClr val="tx1"/>
              </a:solidFill>
              <a:latin typeface="Comic Relief" panose="030F0702030302020204" pitchFamily="66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GB" altLang="en-US" dirty="0" err="1">
                <a:solidFill>
                  <a:schemeClr val="tx1"/>
                </a:solidFill>
                <a:latin typeface="Comic Relief" panose="030F0702030302020204" pitchFamily="66" charset="0"/>
                <a:cs typeface="Arial" panose="020B0604020202020204" pitchFamily="34" charset="0"/>
              </a:rPr>
              <a:t>Matariki</a:t>
            </a:r>
            <a:r>
              <a:rPr lang="en-GB" altLang="en-US" dirty="0">
                <a:solidFill>
                  <a:schemeClr val="tx1"/>
                </a:solidFill>
                <a:latin typeface="Comic Relief" panose="030F0702030302020204" pitchFamily="66" charset="0"/>
                <a:cs typeface="Arial" panose="020B0604020202020204" pitchFamily="34" charset="0"/>
              </a:rPr>
              <a:t> is the </a:t>
            </a:r>
            <a:r>
              <a:rPr lang="en-GB" altLang="en-US" b="1" dirty="0">
                <a:solidFill>
                  <a:schemeClr val="tx1"/>
                </a:solidFill>
                <a:latin typeface="Comic Relief" panose="030F0702030302020204" pitchFamily="66" charset="0"/>
                <a:cs typeface="Arial" panose="020B0604020202020204" pitchFamily="34" charset="0"/>
              </a:rPr>
              <a:t>shoulder of Taurus the bull</a:t>
            </a:r>
            <a:r>
              <a:rPr lang="en-GB" altLang="en-US" dirty="0">
                <a:solidFill>
                  <a:schemeClr val="tx1"/>
                </a:solidFill>
                <a:latin typeface="Comic Relief" panose="030F0702030302020204" pitchFamily="66" charset="0"/>
                <a:cs typeface="Arial" panose="020B0604020202020204" pitchFamily="34" charset="0"/>
              </a:rPr>
              <a:t>, a constellation of stars.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endParaRPr lang="en-GB" altLang="en-US" dirty="0">
              <a:solidFill>
                <a:schemeClr val="tx1"/>
              </a:solidFill>
              <a:latin typeface="Comic Relief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26" y="0"/>
            <a:ext cx="96996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NZ" altLang="en-US" b="1" dirty="0" err="1">
                <a:solidFill>
                  <a:schemeClr val="tx1"/>
                </a:solidFill>
                <a:latin typeface="Comic Relief" panose="030F0702030302020204" pitchFamily="66" charset="0"/>
                <a:cs typeface="Arial" panose="020B0604020202020204" pitchFamily="34" charset="0"/>
              </a:rPr>
              <a:t>Te</a:t>
            </a:r>
            <a:r>
              <a:rPr lang="en-NZ" altLang="en-US" b="1" dirty="0">
                <a:solidFill>
                  <a:schemeClr val="tx1"/>
                </a:solidFill>
                <a:latin typeface="Comic Relief" panose="030F0702030302020204" pitchFamily="66" charset="0"/>
                <a:cs typeface="Arial" panose="020B0604020202020204" pitchFamily="34" charset="0"/>
              </a:rPr>
              <a:t> </a:t>
            </a:r>
            <a:r>
              <a:rPr lang="en-NZ" altLang="en-US" b="1" dirty="0" err="1">
                <a:solidFill>
                  <a:schemeClr val="tx1"/>
                </a:solidFill>
                <a:latin typeface="Comic Relief" panose="030F0702030302020204" pitchFamily="66" charset="0"/>
                <a:cs typeface="Arial" panose="020B0604020202020204" pitchFamily="34" charset="0"/>
              </a:rPr>
              <a:t>Kāhui</a:t>
            </a:r>
            <a:r>
              <a:rPr lang="en-NZ" altLang="en-US" b="1" dirty="0">
                <a:solidFill>
                  <a:schemeClr val="tx1"/>
                </a:solidFill>
                <a:latin typeface="Comic Relief" panose="030F0702030302020204" pitchFamily="66" charset="0"/>
                <a:cs typeface="Arial" panose="020B0604020202020204" pitchFamily="34" charset="0"/>
              </a:rPr>
              <a:t> o </a:t>
            </a:r>
            <a:r>
              <a:rPr lang="en-NZ" altLang="en-US" b="1" dirty="0" err="1">
                <a:solidFill>
                  <a:schemeClr val="tx1"/>
                </a:solidFill>
                <a:latin typeface="Comic Relief" panose="030F0702030302020204" pitchFamily="66" charset="0"/>
                <a:cs typeface="Arial" panose="020B0604020202020204" pitchFamily="34" charset="0"/>
              </a:rPr>
              <a:t>Matariki</a:t>
            </a:r>
            <a:endParaRPr lang="en-GB" altLang="en-US" dirty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755650" y="1514475"/>
            <a:ext cx="4703763" cy="1628775"/>
          </a:xfrm>
        </p:spPr>
        <p:txBody>
          <a:bodyPr/>
          <a:lstStyle/>
          <a:p>
            <a:pPr eaLnBrk="1" hangingPunct="1"/>
            <a:r>
              <a:rPr lang="en-GB" altLang="en-US" sz="2000" dirty="0">
                <a:solidFill>
                  <a:schemeClr val="tx1"/>
                </a:solidFill>
                <a:latin typeface="Comic Relief" panose="030F0702030302020204" pitchFamily="66" charset="0"/>
                <a:cs typeface="Arial" panose="020B0604020202020204" pitchFamily="34" charset="0"/>
              </a:rPr>
              <a:t>Before Māori had calendars, they tracked time using events that happened in the </a:t>
            </a:r>
            <a:r>
              <a:rPr lang="en-GB" altLang="en-US" sz="2000" b="1" dirty="0">
                <a:solidFill>
                  <a:schemeClr val="tx1"/>
                </a:solidFill>
                <a:latin typeface="Comic Relief" panose="030F0702030302020204" pitchFamily="66" charset="0"/>
                <a:cs typeface="Arial" panose="020B0604020202020204" pitchFamily="34" charset="0"/>
              </a:rPr>
              <a:t>natural world</a:t>
            </a:r>
            <a:r>
              <a:rPr lang="en-GB" altLang="en-US" sz="2000" dirty="0">
                <a:solidFill>
                  <a:schemeClr val="tx1"/>
                </a:solidFill>
                <a:latin typeface="Comic Relief" panose="030F0702030302020204" pitchFamily="66" charset="0"/>
                <a:cs typeface="Arial" panose="020B0604020202020204" pitchFamily="34" charset="0"/>
              </a:rPr>
              <a:t>, such as the flowering of plants or the movement of stars in the sky. </a:t>
            </a:r>
          </a:p>
        </p:txBody>
      </p:sp>
      <p:pic>
        <p:nvPicPr>
          <p:cNvPr id="1946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463" y="1371600"/>
            <a:ext cx="3562350" cy="503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NZ" altLang="en-US" b="1">
                <a:solidFill>
                  <a:schemeClr val="tx1"/>
                </a:solidFill>
                <a:latin typeface="Comic Relief" panose="030F0702030302020204" pitchFamily="66" charset="0"/>
                <a:cs typeface="Arial" panose="020B0604020202020204" pitchFamily="34" charset="0"/>
              </a:rPr>
              <a:t>Te Kāhui o Matariki</a:t>
            </a:r>
            <a:endParaRPr lang="en-GB" altLang="en-US">
              <a:latin typeface="Comic Relief" panose="030F0702030302020204" pitchFamily="66" charset="0"/>
            </a:endParaRP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755650" y="1514475"/>
            <a:ext cx="7632700" cy="4578350"/>
          </a:xfrm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GB" altLang="en-US">
                <a:solidFill>
                  <a:schemeClr val="tx1"/>
                </a:solidFill>
                <a:latin typeface="Comic Relief" panose="030F0702030302020204" pitchFamily="66" charset="0"/>
                <a:cs typeface="Arial" panose="020B0604020202020204" pitchFamily="34" charset="0"/>
              </a:rPr>
              <a:t>Matariki reappears in the north eastern pre-dawn sky in late May or early June. This is the Maori New Year and it is a sign of a change in season in to winter.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endParaRPr lang="en-GB" altLang="en-US">
              <a:solidFill>
                <a:schemeClr val="tx1"/>
              </a:solidFill>
              <a:latin typeface="Comic Relief" panose="030F0702030302020204" pitchFamily="66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GB" altLang="en-US">
                <a:solidFill>
                  <a:schemeClr val="tx1"/>
                </a:solidFill>
                <a:latin typeface="Comic Relief" panose="030F0702030302020204" pitchFamily="66" charset="0"/>
                <a:cs typeface="Arial" panose="020B0604020202020204" pitchFamily="34" charset="0"/>
              </a:rPr>
              <a:t>There are different names for each of the Matariki stars. These vary between tribes. The following are the names commonly used: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NZ" altLang="en-US">
                <a:solidFill>
                  <a:schemeClr val="tx1"/>
                </a:solidFill>
                <a:latin typeface="Comic Relief" panose="030F0702030302020204" pitchFamily="66" charset="0"/>
                <a:cs typeface="Arial" panose="020B0604020202020204" pitchFamily="34" charset="0"/>
              </a:rPr>
              <a:t>The brightest star is also known as Matariki (Alcyone).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536" y="192946"/>
            <a:ext cx="9144536" cy="6466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457199" y="392013"/>
            <a:ext cx="8220075" cy="993775"/>
          </a:xfrm>
        </p:spPr>
        <p:txBody>
          <a:bodyPr/>
          <a:lstStyle/>
          <a:p>
            <a:pPr eaLnBrk="1" hangingPunct="1"/>
            <a:r>
              <a:rPr lang="en-NZ" altLang="en-US" b="1" dirty="0" err="1">
                <a:solidFill>
                  <a:schemeClr val="tx1"/>
                </a:solidFill>
                <a:latin typeface="Comic Relief" panose="030F0702030302020204" pitchFamily="66" charset="0"/>
                <a:cs typeface="Arial" panose="020B0604020202020204" pitchFamily="34" charset="0"/>
              </a:rPr>
              <a:t>Te</a:t>
            </a:r>
            <a:r>
              <a:rPr lang="en-NZ" altLang="en-US" b="1" dirty="0">
                <a:solidFill>
                  <a:schemeClr val="tx1"/>
                </a:solidFill>
                <a:latin typeface="Comic Relief" panose="030F0702030302020204" pitchFamily="66" charset="0"/>
                <a:cs typeface="Arial" panose="020B0604020202020204" pitchFamily="34" charset="0"/>
              </a:rPr>
              <a:t> </a:t>
            </a:r>
            <a:r>
              <a:rPr lang="en-NZ" altLang="en-US" b="1" dirty="0" err="1">
                <a:solidFill>
                  <a:schemeClr val="tx1"/>
                </a:solidFill>
                <a:latin typeface="Comic Relief" panose="030F0702030302020204" pitchFamily="66" charset="0"/>
                <a:cs typeface="Arial" panose="020B0604020202020204" pitchFamily="34" charset="0"/>
              </a:rPr>
              <a:t>Kāhui</a:t>
            </a:r>
            <a:r>
              <a:rPr lang="en-NZ" altLang="en-US" b="1" dirty="0">
                <a:solidFill>
                  <a:schemeClr val="tx1"/>
                </a:solidFill>
                <a:latin typeface="Comic Relief" panose="030F0702030302020204" pitchFamily="66" charset="0"/>
                <a:cs typeface="Arial" panose="020B0604020202020204" pitchFamily="34" charset="0"/>
              </a:rPr>
              <a:t> o </a:t>
            </a:r>
            <a:r>
              <a:rPr lang="en-NZ" altLang="en-US" b="1" dirty="0" err="1">
                <a:solidFill>
                  <a:schemeClr val="tx1"/>
                </a:solidFill>
                <a:latin typeface="Comic Relief" panose="030F0702030302020204" pitchFamily="66" charset="0"/>
                <a:cs typeface="Arial" panose="020B0604020202020204" pitchFamily="34" charset="0"/>
              </a:rPr>
              <a:t>Matariki</a:t>
            </a:r>
            <a:endParaRPr lang="en-GB" altLang="en-US" dirty="0"/>
          </a:p>
        </p:txBody>
      </p:sp>
      <p:sp>
        <p:nvSpPr>
          <p:cNvPr id="21507" name="Content Placeholder 2"/>
          <p:cNvSpPr>
            <a:spLocks/>
          </p:cNvSpPr>
          <p:nvPr/>
        </p:nvSpPr>
        <p:spPr bwMode="auto">
          <a:xfrm>
            <a:off x="750888" y="1179370"/>
            <a:ext cx="7632700" cy="415925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NZ" altLang="en-US" dirty="0">
                <a:solidFill>
                  <a:schemeClr val="tx1"/>
                </a:solidFill>
                <a:latin typeface="Comic Relief" panose="030F0702030302020204" pitchFamily="66" charset="0"/>
                <a:cs typeface="Arial" panose="020B0604020202020204" pitchFamily="34" charset="0"/>
              </a:rPr>
              <a:t>The other eight stars are: </a:t>
            </a:r>
            <a:endParaRPr lang="en-GB" altLang="en-US" dirty="0">
              <a:solidFill>
                <a:schemeClr val="tx1"/>
              </a:solidFill>
              <a:latin typeface="Comic Relief" panose="030F0702030302020204" pitchFamily="66" charset="0"/>
              <a:cs typeface="Arial" panose="020B0604020202020204" pitchFamily="34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en-GB" altLang="en-US" dirty="0"/>
          </a:p>
        </p:txBody>
      </p:sp>
      <p:sp>
        <p:nvSpPr>
          <p:cNvPr id="21508" name="TextBox 4"/>
          <p:cNvSpPr txBox="1">
            <a:spLocks noChangeArrowheads="1"/>
          </p:cNvSpPr>
          <p:nvPr/>
        </p:nvSpPr>
        <p:spPr bwMode="auto">
          <a:xfrm>
            <a:off x="662729" y="4872577"/>
            <a:ext cx="5601807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  <a:latin typeface="Comic Relief" panose="030F0702030302020204" pitchFamily="66" charset="0"/>
                <a:cs typeface="Arial" panose="020B0604020202020204" pitchFamily="34" charset="0"/>
              </a:rPr>
              <a:t>Māori believed that if the </a:t>
            </a:r>
            <a:r>
              <a:rPr lang="en-NZ" altLang="en-US" dirty="0">
                <a:solidFill>
                  <a:schemeClr val="tx1"/>
                </a:solidFill>
                <a:latin typeface="Comic Relief" panose="030F0702030302020204" pitchFamily="66" charset="0"/>
                <a:cs typeface="Arial" panose="020B0604020202020204" pitchFamily="34" charset="0"/>
              </a:rPr>
              <a:t>stars in the cluster were clear and bright, then it would be a warm season with a lot of food. If </a:t>
            </a:r>
            <a:r>
              <a:rPr lang="en-NZ" altLang="en-US" dirty="0" err="1">
                <a:solidFill>
                  <a:schemeClr val="tx1"/>
                </a:solidFill>
                <a:latin typeface="Comic Relief" panose="030F0702030302020204" pitchFamily="66" charset="0"/>
                <a:cs typeface="Arial" panose="020B0604020202020204" pitchFamily="34" charset="0"/>
              </a:rPr>
              <a:t>Matariki</a:t>
            </a:r>
            <a:r>
              <a:rPr lang="en-NZ" altLang="en-US" dirty="0">
                <a:solidFill>
                  <a:schemeClr val="tx1"/>
                </a:solidFill>
                <a:latin typeface="Comic Relief" panose="030F0702030302020204" pitchFamily="66" charset="0"/>
                <a:cs typeface="Arial" panose="020B0604020202020204" pitchFamily="34" charset="0"/>
              </a:rPr>
              <a:t> looked hazy or shimmering, then it would be a cold and difficult season.</a:t>
            </a:r>
            <a:endParaRPr lang="en-GB" altLang="en-US" dirty="0">
              <a:solidFill>
                <a:schemeClr val="tx1"/>
              </a:solidFill>
              <a:latin typeface="Comic Relief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60AF47-648A-42D9-A65F-E485DDF0A343}"/>
              </a:ext>
            </a:extLst>
          </p:cNvPr>
          <p:cNvSpPr/>
          <p:nvPr/>
        </p:nvSpPr>
        <p:spPr>
          <a:xfrm>
            <a:off x="755650" y="1576912"/>
            <a:ext cx="1749425" cy="1514475"/>
          </a:xfrm>
          <a:prstGeom prst="rect">
            <a:avLst/>
          </a:prstGeom>
          <a:solidFill>
            <a:srgbClr val="6C6F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algn="ctr" eaLnBrk="1" hangingPunct="1">
              <a:defRPr/>
            </a:pPr>
            <a:r>
              <a:rPr lang="en-NZ" altLang="en-US" sz="1600">
                <a:solidFill>
                  <a:schemeClr val="bg1"/>
                </a:solidFill>
                <a:latin typeface="Comic Relief" panose="030F0702030302020204" pitchFamily="66" charset="0"/>
                <a:cs typeface="Arial" panose="020B0604020202020204" pitchFamily="34" charset="0"/>
              </a:rPr>
              <a:t>Tupu-ā-rangi</a:t>
            </a:r>
          </a:p>
          <a:p>
            <a:pPr algn="ctr" eaLnBrk="1" hangingPunct="1">
              <a:defRPr/>
            </a:pPr>
            <a:r>
              <a:rPr lang="en-NZ" altLang="en-US" sz="1600">
                <a:solidFill>
                  <a:schemeClr val="bg1"/>
                </a:solidFill>
                <a:latin typeface="Comic Relief" panose="030F0702030302020204" pitchFamily="66" charset="0"/>
                <a:cs typeface="Arial" panose="020B0604020202020204" pitchFamily="34" charset="0"/>
              </a:rPr>
              <a:t>(Electra)</a:t>
            </a:r>
            <a:endParaRPr lang="en-GB" altLang="en-US" sz="160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DECB337-0D43-4F42-B040-75F604B8B286}"/>
              </a:ext>
            </a:extLst>
          </p:cNvPr>
          <p:cNvSpPr/>
          <p:nvPr/>
        </p:nvSpPr>
        <p:spPr>
          <a:xfrm>
            <a:off x="2706688" y="1576912"/>
            <a:ext cx="1749425" cy="1514475"/>
          </a:xfrm>
          <a:prstGeom prst="rect">
            <a:avLst/>
          </a:prstGeom>
          <a:solidFill>
            <a:srgbClr val="6C6F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algn="ctr" eaLnBrk="1" hangingPunct="1">
              <a:defRPr/>
            </a:pPr>
            <a:r>
              <a:rPr lang="en-NZ" altLang="en-US" sz="1600">
                <a:solidFill>
                  <a:schemeClr val="bg1"/>
                </a:solidFill>
                <a:latin typeface="Comic Relief" panose="030F0702030302020204" pitchFamily="66" charset="0"/>
                <a:cs typeface="Arial" panose="020B0604020202020204" pitchFamily="34" charset="0"/>
              </a:rPr>
              <a:t>Waipuna-ā-rangi</a:t>
            </a:r>
          </a:p>
          <a:p>
            <a:pPr algn="ctr" eaLnBrk="1" hangingPunct="1">
              <a:defRPr/>
            </a:pPr>
            <a:r>
              <a:rPr lang="en-NZ" altLang="en-US" sz="1600">
                <a:solidFill>
                  <a:schemeClr val="bg1"/>
                </a:solidFill>
                <a:latin typeface="Comic Relief" panose="030F0702030302020204" pitchFamily="66" charset="0"/>
                <a:cs typeface="Arial" panose="020B0604020202020204" pitchFamily="34" charset="0"/>
              </a:rPr>
              <a:t>(Taygeta)</a:t>
            </a:r>
            <a:endParaRPr lang="en-GB" altLang="en-US" sz="1600">
              <a:solidFill>
                <a:schemeClr val="bg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104A18B-9CE4-41C9-8F80-DEB4EFC64A96}"/>
              </a:ext>
            </a:extLst>
          </p:cNvPr>
          <p:cNvSpPr/>
          <p:nvPr/>
        </p:nvSpPr>
        <p:spPr>
          <a:xfrm>
            <a:off x="4657725" y="1576912"/>
            <a:ext cx="1749425" cy="1514475"/>
          </a:xfrm>
          <a:prstGeom prst="rect">
            <a:avLst/>
          </a:prstGeom>
          <a:solidFill>
            <a:srgbClr val="6C6F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algn="ctr" eaLnBrk="1" hangingPunct="1">
              <a:defRPr/>
            </a:pPr>
            <a:r>
              <a:rPr lang="en-NZ" altLang="en-US" sz="1600">
                <a:solidFill>
                  <a:schemeClr val="bg1"/>
                </a:solidFill>
                <a:latin typeface="Comic Relief" panose="030F0702030302020204" pitchFamily="66" charset="0"/>
                <a:cs typeface="Arial" panose="020B0604020202020204" pitchFamily="34" charset="0"/>
              </a:rPr>
              <a:t>Waitī</a:t>
            </a:r>
          </a:p>
          <a:p>
            <a:pPr algn="ctr" eaLnBrk="1" hangingPunct="1">
              <a:defRPr/>
            </a:pPr>
            <a:r>
              <a:rPr lang="en-NZ" altLang="en-US" sz="1600">
                <a:solidFill>
                  <a:schemeClr val="bg1"/>
                </a:solidFill>
                <a:latin typeface="Comic Relief" panose="030F0702030302020204" pitchFamily="66" charset="0"/>
                <a:cs typeface="Arial" panose="020B0604020202020204" pitchFamily="34" charset="0"/>
              </a:rPr>
              <a:t>(Maia)</a:t>
            </a:r>
            <a:endParaRPr lang="en-GB" altLang="en-US" sz="1600">
              <a:solidFill>
                <a:schemeClr val="bg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E47C218-7D0A-47DA-BA00-16DB5F5B488F}"/>
              </a:ext>
            </a:extLst>
          </p:cNvPr>
          <p:cNvSpPr/>
          <p:nvPr/>
        </p:nvSpPr>
        <p:spPr>
          <a:xfrm>
            <a:off x="6608763" y="1576912"/>
            <a:ext cx="1749425" cy="1514475"/>
          </a:xfrm>
          <a:prstGeom prst="rect">
            <a:avLst/>
          </a:prstGeom>
          <a:solidFill>
            <a:srgbClr val="6C6F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algn="ctr" eaLnBrk="1" hangingPunct="1">
              <a:defRPr/>
            </a:pPr>
            <a:r>
              <a:rPr lang="en-NZ" altLang="en-US" sz="1600" dirty="0" err="1">
                <a:solidFill>
                  <a:schemeClr val="bg1"/>
                </a:solidFill>
                <a:latin typeface="Comic Relief" panose="030F0702030302020204" pitchFamily="66" charset="0"/>
                <a:cs typeface="Arial" panose="020B0604020202020204" pitchFamily="34" charset="0"/>
              </a:rPr>
              <a:t>Ururangi</a:t>
            </a:r>
            <a:endParaRPr lang="en-NZ" altLang="en-US" sz="1600" dirty="0">
              <a:solidFill>
                <a:schemeClr val="bg1"/>
              </a:solidFill>
              <a:latin typeface="Comic Relief" panose="030F0702030302020204" pitchFamily="66" charset="0"/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r>
              <a:rPr lang="en-NZ" altLang="en-US" sz="1600" dirty="0">
                <a:solidFill>
                  <a:schemeClr val="bg1"/>
                </a:solidFill>
                <a:latin typeface="Comic Relief" panose="030F0702030302020204" pitchFamily="66" charset="0"/>
                <a:cs typeface="Arial" panose="020B0604020202020204" pitchFamily="34" charset="0"/>
              </a:rPr>
              <a:t>(Pleione)</a:t>
            </a:r>
            <a:endParaRPr lang="en-GB" altLang="en-US" sz="1600" dirty="0">
              <a:solidFill>
                <a:schemeClr val="bg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562A137-CFE5-418E-AB26-894D65558FEE}"/>
              </a:ext>
            </a:extLst>
          </p:cNvPr>
          <p:cNvSpPr/>
          <p:nvPr/>
        </p:nvSpPr>
        <p:spPr>
          <a:xfrm>
            <a:off x="755650" y="3293436"/>
            <a:ext cx="1749425" cy="1514475"/>
          </a:xfrm>
          <a:prstGeom prst="rect">
            <a:avLst/>
          </a:prstGeom>
          <a:solidFill>
            <a:srgbClr val="6C6F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algn="ctr" eaLnBrk="1" hangingPunct="1">
              <a:defRPr/>
            </a:pPr>
            <a:r>
              <a:rPr lang="en-NZ" altLang="en-US" sz="1600" dirty="0" err="1">
                <a:solidFill>
                  <a:schemeClr val="bg1"/>
                </a:solidFill>
                <a:latin typeface="Comic Relief" panose="030F0702030302020204" pitchFamily="66" charset="0"/>
                <a:cs typeface="Arial" panose="020B0604020202020204" pitchFamily="34" charset="0"/>
              </a:rPr>
              <a:t>Tupu</a:t>
            </a:r>
            <a:r>
              <a:rPr lang="en-NZ" altLang="en-US" sz="1600" dirty="0">
                <a:solidFill>
                  <a:schemeClr val="bg1"/>
                </a:solidFill>
                <a:latin typeface="Comic Relief" panose="030F0702030302020204" pitchFamily="66" charset="0"/>
                <a:cs typeface="Arial" panose="020B0604020202020204" pitchFamily="34" charset="0"/>
              </a:rPr>
              <a:t>-ā-</a:t>
            </a:r>
            <a:r>
              <a:rPr lang="en-NZ" altLang="en-US" sz="1600" dirty="0" err="1">
                <a:solidFill>
                  <a:schemeClr val="bg1"/>
                </a:solidFill>
                <a:latin typeface="Comic Relief" panose="030F0702030302020204" pitchFamily="66" charset="0"/>
                <a:cs typeface="Arial" panose="020B0604020202020204" pitchFamily="34" charset="0"/>
              </a:rPr>
              <a:t>nuku</a:t>
            </a:r>
            <a:endParaRPr lang="en-NZ" altLang="en-US" sz="1600" dirty="0">
              <a:solidFill>
                <a:schemeClr val="bg1"/>
              </a:solidFill>
              <a:latin typeface="Comic Relief" panose="030F0702030302020204" pitchFamily="66" charset="0"/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r>
              <a:rPr lang="en-NZ" altLang="en-US" sz="1600" dirty="0">
                <a:solidFill>
                  <a:schemeClr val="bg1"/>
                </a:solidFill>
                <a:latin typeface="Comic Relief" panose="030F0702030302020204" pitchFamily="66" charset="0"/>
                <a:cs typeface="Arial" panose="020B0604020202020204" pitchFamily="34" charset="0"/>
              </a:rPr>
              <a:t>(Atlas)</a:t>
            </a:r>
            <a:endParaRPr lang="en-GB" altLang="en-US" sz="1600" dirty="0">
              <a:solidFill>
                <a:schemeClr val="bg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10CCA24-D6E8-494B-8E5E-7A08F650ADF3}"/>
              </a:ext>
            </a:extLst>
          </p:cNvPr>
          <p:cNvSpPr/>
          <p:nvPr/>
        </p:nvSpPr>
        <p:spPr>
          <a:xfrm>
            <a:off x="2706687" y="3293436"/>
            <a:ext cx="1749425" cy="1514475"/>
          </a:xfrm>
          <a:prstGeom prst="rect">
            <a:avLst/>
          </a:prstGeom>
          <a:solidFill>
            <a:srgbClr val="6C6F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algn="ctr" eaLnBrk="1" hangingPunct="1">
              <a:defRPr/>
            </a:pPr>
            <a:r>
              <a:rPr lang="en-NZ" altLang="en-US" sz="1600" dirty="0" err="1">
                <a:solidFill>
                  <a:schemeClr val="bg1"/>
                </a:solidFill>
                <a:latin typeface="Comic Relief" panose="030F0702030302020204" pitchFamily="66" charset="0"/>
                <a:cs typeface="Arial" panose="020B0604020202020204" pitchFamily="34" charset="0"/>
              </a:rPr>
              <a:t>Waitā</a:t>
            </a:r>
            <a:endParaRPr lang="en-NZ" altLang="en-US" sz="1600" dirty="0">
              <a:solidFill>
                <a:schemeClr val="bg1"/>
              </a:solidFill>
              <a:latin typeface="Comic Relief" panose="030F0702030302020204" pitchFamily="66" charset="0"/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r>
              <a:rPr lang="en-NZ" altLang="en-US" sz="1600" dirty="0">
                <a:solidFill>
                  <a:schemeClr val="bg1"/>
                </a:solidFill>
                <a:latin typeface="Comic Relief" panose="030F0702030302020204" pitchFamily="66" charset="0"/>
                <a:cs typeface="Arial" panose="020B0604020202020204" pitchFamily="34" charset="0"/>
              </a:rPr>
              <a:t>(Merope)</a:t>
            </a:r>
            <a:endParaRPr lang="en-GB" altLang="en-US" sz="1600" dirty="0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10CCA24-D6E8-494B-8E5E-7A08F650ADF3}"/>
              </a:ext>
            </a:extLst>
          </p:cNvPr>
          <p:cNvSpPr/>
          <p:nvPr/>
        </p:nvSpPr>
        <p:spPr>
          <a:xfrm>
            <a:off x="4657725" y="3293436"/>
            <a:ext cx="1749425" cy="1514475"/>
          </a:xfrm>
          <a:prstGeom prst="rect">
            <a:avLst/>
          </a:prstGeom>
          <a:solidFill>
            <a:srgbClr val="6C6F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algn="ctr">
              <a:defRPr/>
            </a:pPr>
            <a:r>
              <a:rPr lang="en-GB" sz="1600" dirty="0" err="1">
                <a:solidFill>
                  <a:schemeClr val="bg1"/>
                </a:solidFill>
                <a:latin typeface="Comic Relief" panose="030F0702030302020204" pitchFamily="66" charset="0"/>
              </a:rPr>
              <a:t>Hiwa-i-te-rangi</a:t>
            </a:r>
            <a:r>
              <a:rPr lang="en-GB" sz="1600" dirty="0">
                <a:solidFill>
                  <a:schemeClr val="bg1"/>
                </a:solidFill>
                <a:latin typeface="Comic Relief" panose="030F0702030302020204" pitchFamily="66" charset="0"/>
              </a:rPr>
              <a:t> (</a:t>
            </a:r>
            <a:r>
              <a:rPr lang="en-GB" sz="1600" dirty="0" err="1">
                <a:solidFill>
                  <a:schemeClr val="bg1"/>
                </a:solidFill>
                <a:latin typeface="Comic Relief" panose="030F0702030302020204" pitchFamily="66" charset="0"/>
              </a:rPr>
              <a:t>Celaeno</a:t>
            </a:r>
            <a:r>
              <a:rPr lang="en-GB" sz="1600" dirty="0">
                <a:solidFill>
                  <a:schemeClr val="bg1"/>
                </a:solidFill>
                <a:latin typeface="Comic Relief" panose="030F0702030302020204" pitchFamily="66" charset="0"/>
              </a:rPr>
              <a:t>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10CCA24-D6E8-494B-8E5E-7A08F650ADF3}"/>
              </a:ext>
            </a:extLst>
          </p:cNvPr>
          <p:cNvSpPr/>
          <p:nvPr/>
        </p:nvSpPr>
        <p:spPr>
          <a:xfrm>
            <a:off x="6608763" y="3293436"/>
            <a:ext cx="1749425" cy="1514475"/>
          </a:xfrm>
          <a:prstGeom prst="rect">
            <a:avLst/>
          </a:prstGeom>
          <a:solidFill>
            <a:srgbClr val="6C6F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algn="ctr">
              <a:defRPr/>
            </a:pPr>
            <a:r>
              <a:rPr lang="en-GB" sz="1600" dirty="0" err="1">
                <a:solidFill>
                  <a:schemeClr val="bg1"/>
                </a:solidFill>
                <a:latin typeface="Comic Relief" panose="030F0702030302020204" pitchFamily="66" charset="0"/>
              </a:rPr>
              <a:t>Pōhutukawa</a:t>
            </a:r>
            <a:r>
              <a:rPr lang="en-GB" sz="1600" dirty="0">
                <a:solidFill>
                  <a:schemeClr val="bg1"/>
                </a:solidFill>
                <a:latin typeface="Comic Relief" panose="030F0702030302020204" pitchFamily="66" charset="0"/>
              </a:rPr>
              <a:t> (</a:t>
            </a:r>
            <a:r>
              <a:rPr lang="en-GB" sz="1600" dirty="0" err="1">
                <a:solidFill>
                  <a:schemeClr val="bg1"/>
                </a:solidFill>
                <a:latin typeface="Comic Relief" panose="030F0702030302020204" pitchFamily="66" charset="0"/>
              </a:rPr>
              <a:t>Sterope</a:t>
            </a:r>
            <a:r>
              <a:rPr lang="en-GB" sz="1600" dirty="0">
                <a:solidFill>
                  <a:schemeClr val="bg1"/>
                </a:solidFill>
                <a:latin typeface="Comic Relief" panose="030F0702030302020204" pitchFamily="66" charset="0"/>
              </a:rPr>
              <a:t>/</a:t>
            </a:r>
          </a:p>
          <a:p>
            <a:pPr algn="ctr">
              <a:defRPr/>
            </a:pPr>
            <a:r>
              <a:rPr lang="en-GB" sz="1600" dirty="0">
                <a:solidFill>
                  <a:schemeClr val="bg1"/>
                </a:solidFill>
                <a:latin typeface="Comic Relief" panose="030F0702030302020204" pitchFamily="66" charset="0"/>
              </a:rPr>
              <a:t>Asterope)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81750" y="4912456"/>
            <a:ext cx="1976438" cy="1397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375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425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75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25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5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 animBg="1"/>
      <p:bldP spid="16" grpId="0" build="p" animBg="1"/>
      <p:bldP spid="17" grpId="0" build="p" animBg="1"/>
      <p:bldP spid="18" grpId="0" build="p" animBg="1"/>
      <p:bldP spid="20" grpId="0" build="p" animBg="1"/>
      <p:bldP spid="25" grpId="0" build="p" animBg="1"/>
      <p:bldP spid="12" grpId="0" build="p" animBg="1"/>
      <p:bldP spid="13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b="1" dirty="0">
                <a:solidFill>
                  <a:schemeClr val="tx1"/>
                </a:solidFill>
                <a:latin typeface="Comic Relief" panose="030F0702030302020204" pitchFamily="66" charset="0"/>
                <a:cs typeface="Arial" panose="020B0604020202020204" pitchFamily="34" charset="0"/>
              </a:rPr>
              <a:t>Māori </a:t>
            </a:r>
            <a:r>
              <a:rPr lang="en-GB" altLang="en-US" b="1" dirty="0" err="1">
                <a:solidFill>
                  <a:schemeClr val="tx1"/>
                </a:solidFill>
                <a:latin typeface="Comic Relief" panose="030F0702030302020204" pitchFamily="66" charset="0"/>
                <a:cs typeface="Arial" panose="020B0604020202020204" pitchFamily="34" charset="0"/>
              </a:rPr>
              <a:t>Pūrākau</a:t>
            </a:r>
            <a:endParaRPr lang="en-GB" altLang="en-US" dirty="0">
              <a:solidFill>
                <a:schemeClr val="tx1"/>
              </a:solidFill>
              <a:latin typeface="Comic Relief" panose="030F0702030302020204" pitchFamily="66" charset="0"/>
            </a:endParaRP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4435475" y="2836863"/>
            <a:ext cx="3843338" cy="3255962"/>
          </a:xfrm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NZ" altLang="en-US">
                <a:solidFill>
                  <a:schemeClr val="tx1"/>
                </a:solidFill>
                <a:latin typeface="Comic Relief" panose="030F0702030302020204" pitchFamily="66" charset="0"/>
                <a:cs typeface="Arial" panose="020B0604020202020204" pitchFamily="34" charset="0"/>
              </a:rPr>
              <a:t>There are many myths and legends that relate to Matariki.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endParaRPr lang="en-NZ" altLang="en-US">
              <a:solidFill>
                <a:schemeClr val="tx1"/>
              </a:solidFill>
              <a:latin typeface="Comic Relief" panose="030F0702030302020204" pitchFamily="66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NZ" altLang="en-US">
                <a:solidFill>
                  <a:schemeClr val="tx1"/>
                </a:solidFill>
                <a:latin typeface="Comic Relief" panose="030F0702030302020204" pitchFamily="66" charset="0"/>
                <a:cs typeface="Arial" panose="020B0604020202020204" pitchFamily="34" charset="0"/>
              </a:rPr>
              <a:t>One tells of </a:t>
            </a:r>
            <a:r>
              <a:rPr lang="en-NZ" altLang="en-US" b="1">
                <a:solidFill>
                  <a:schemeClr val="tx1"/>
                </a:solidFill>
                <a:latin typeface="Comic Relief" panose="030F0702030302020204" pitchFamily="66" charset="0"/>
                <a:cs typeface="Arial" panose="020B0604020202020204" pitchFamily="34" charset="0"/>
              </a:rPr>
              <a:t>Tāwhirimātea</a:t>
            </a:r>
            <a:r>
              <a:rPr lang="en-NZ" altLang="en-US">
                <a:solidFill>
                  <a:schemeClr val="tx1"/>
                </a:solidFill>
                <a:latin typeface="Comic Relief" panose="030F0702030302020204" pitchFamily="66" charset="0"/>
                <a:cs typeface="Arial" panose="020B0604020202020204" pitchFamily="34" charset="0"/>
              </a:rPr>
              <a:t>, the God of Wind, getting so angry that he throws his eyes into the sky.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endParaRPr lang="en-NZ" altLang="en-US">
              <a:solidFill>
                <a:schemeClr val="tx1"/>
              </a:solidFill>
              <a:latin typeface="Comic Relief" panose="030F0702030302020204" pitchFamily="66" charset="0"/>
              <a:cs typeface="Arial" panose="020B0604020202020204" pitchFamily="34" charset="0"/>
            </a:endParaRPr>
          </a:p>
          <a:p>
            <a:pPr eaLnBrk="1" hangingPunct="1"/>
            <a:endParaRPr lang="en-GB" altLang="en-US"/>
          </a:p>
        </p:txBody>
      </p:sp>
      <p:pic>
        <p:nvPicPr>
          <p:cNvPr id="2253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88" y="1393825"/>
            <a:ext cx="3409950" cy="469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890838"/>
            <a:ext cx="4808537" cy="30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itle 1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b="1" dirty="0">
                <a:solidFill>
                  <a:schemeClr val="tx1"/>
                </a:solidFill>
                <a:latin typeface="Comic Relief" panose="030F0702030302020204" pitchFamily="66" charset="0"/>
                <a:cs typeface="Arial" panose="020B0604020202020204" pitchFamily="34" charset="0"/>
              </a:rPr>
              <a:t>Māori </a:t>
            </a:r>
            <a:r>
              <a:rPr lang="en-GB" altLang="en-US" b="1" dirty="0" err="1">
                <a:solidFill>
                  <a:schemeClr val="tx1"/>
                </a:solidFill>
                <a:latin typeface="Comic Relief" panose="030F0702030302020204" pitchFamily="66" charset="0"/>
                <a:cs typeface="Arial" panose="020B0604020202020204" pitchFamily="34" charset="0"/>
              </a:rPr>
              <a:t>Pūrākau</a:t>
            </a:r>
            <a:endParaRPr lang="en-GB" altLang="en-US" dirty="0"/>
          </a:p>
        </p:txBody>
      </p:sp>
      <p:sp>
        <p:nvSpPr>
          <p:cNvPr id="23556" name="Content Placeholder 2"/>
          <p:cNvSpPr>
            <a:spLocks noGrp="1"/>
          </p:cNvSpPr>
          <p:nvPr>
            <p:ph idx="1"/>
          </p:nvPr>
        </p:nvSpPr>
        <p:spPr>
          <a:xfrm>
            <a:off x="755650" y="1514475"/>
            <a:ext cx="4019550" cy="1490663"/>
          </a:xfrm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NZ" altLang="en-US">
                <a:solidFill>
                  <a:schemeClr val="tx1"/>
                </a:solidFill>
                <a:latin typeface="Comic Relief" panose="030F0702030302020204" pitchFamily="66" charset="0"/>
                <a:cs typeface="Arial" panose="020B0604020202020204" pitchFamily="34" charset="0"/>
              </a:rPr>
              <a:t>Another is about a mean fisherman that captures 7 fish. </a:t>
            </a:r>
            <a:r>
              <a:rPr lang="en-NZ" altLang="en-US" b="1">
                <a:solidFill>
                  <a:schemeClr val="tx1"/>
                </a:solidFill>
                <a:latin typeface="Comic Relief" panose="030F0702030302020204" pitchFamily="66" charset="0"/>
                <a:cs typeface="Arial" panose="020B0604020202020204" pitchFamily="34" charset="0"/>
              </a:rPr>
              <a:t>Tāne</a:t>
            </a:r>
            <a:r>
              <a:rPr lang="en-NZ" altLang="en-US">
                <a:solidFill>
                  <a:schemeClr val="tx1"/>
                </a:solidFill>
                <a:latin typeface="Comic Relief" panose="030F0702030302020204" pitchFamily="66" charset="0"/>
                <a:cs typeface="Arial" panose="020B0604020202020204" pitchFamily="34" charset="0"/>
              </a:rPr>
              <a:t> - the God of Light - rescues them, throwing them into the sky where they become stars.</a:t>
            </a:r>
            <a:r>
              <a:rPr lang="en-NZ" altLang="en-US">
                <a:solidFill>
                  <a:srgbClr val="FF0000"/>
                </a:solidFill>
                <a:latin typeface="Comic Relief" panose="030F0702030302020204" pitchFamily="66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355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388" y="1350963"/>
            <a:ext cx="3255962" cy="478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441325" y="3149600"/>
            <a:ext cx="5118100" cy="1616075"/>
            <a:chOff x="441928" y="3149759"/>
            <a:chExt cx="5116751" cy="161647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5390641-E7BD-4692-98B7-BCCCB365E2A7}"/>
                </a:ext>
              </a:extLst>
            </p:cNvPr>
            <p:cNvSpPr/>
            <p:nvPr/>
          </p:nvSpPr>
          <p:spPr>
            <a:xfrm>
              <a:off x="441928" y="3149759"/>
              <a:ext cx="5116751" cy="1519612"/>
            </a:xfrm>
            <a:prstGeom prst="rect">
              <a:avLst/>
            </a:prstGeom>
            <a:solidFill>
              <a:srgbClr val="6C6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fontAlgn="auto" hangingPunct="1">
                <a:spcAft>
                  <a:spcPts val="0"/>
                </a:spcAft>
                <a:defRPr/>
              </a:pPr>
              <a:endParaRPr lang="en-NZ" altLang="en-US" sz="2400" dirty="0">
                <a:solidFill>
                  <a:schemeClr val="bg1"/>
                </a:solidFill>
                <a:latin typeface="Comic Relief" panose="030F0702030302020204" pitchFamily="66" charset="0"/>
                <a:cs typeface="Arial" panose="020B0604020202020204" pitchFamily="34" charset="0"/>
              </a:endParaRPr>
            </a:p>
          </p:txBody>
        </p:sp>
        <p:sp>
          <p:nvSpPr>
            <p:cNvPr id="23560" name="TextBox 7"/>
            <p:cNvSpPr txBox="1">
              <a:spLocks noChangeArrowheads="1"/>
            </p:cNvSpPr>
            <p:nvPr/>
          </p:nvSpPr>
          <p:spPr bwMode="auto">
            <a:xfrm>
              <a:off x="653935" y="3288904"/>
              <a:ext cx="4832465" cy="1477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NZ" altLang="en-US" sz="2400">
                  <a:solidFill>
                    <a:schemeClr val="bg1"/>
                  </a:solidFill>
                  <a:latin typeface="Comic Relief" panose="030F0702030302020204" pitchFamily="66" charset="0"/>
                  <a:cs typeface="Arial" panose="020B0604020202020204" pitchFamily="34" charset="0"/>
                </a:rPr>
                <a:t>Some also believe that Matariki is a </a:t>
              </a:r>
              <a:r>
                <a:rPr lang="en-NZ" altLang="en-US" sz="2400" b="1">
                  <a:solidFill>
                    <a:schemeClr val="bg1"/>
                  </a:solidFill>
                  <a:latin typeface="Comic Relief" panose="030F0702030302020204" pitchFamily="66" charset="0"/>
                  <a:cs typeface="Arial" panose="020B0604020202020204" pitchFamily="34" charset="0"/>
                </a:rPr>
                <a:t>mother star </a:t>
              </a:r>
              <a:r>
                <a:rPr lang="en-NZ" altLang="en-US" sz="2400">
                  <a:solidFill>
                    <a:schemeClr val="bg1"/>
                  </a:solidFill>
                  <a:latin typeface="Comic Relief" panose="030F0702030302020204" pitchFamily="66" charset="0"/>
                  <a:cs typeface="Arial" panose="020B0604020202020204" pitchFamily="34" charset="0"/>
                </a:rPr>
                <a:t>surrounded by her six daughters. </a:t>
              </a: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GB" altLang="en-US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b="1">
                <a:solidFill>
                  <a:schemeClr val="tx1"/>
                </a:solidFill>
                <a:latin typeface="Comic Relief" panose="030F0702030302020204" pitchFamily="66" charset="0"/>
                <a:cs typeface="Arial" panose="020B0604020202020204" pitchFamily="34" charset="0"/>
              </a:rPr>
              <a:t>How was Matariki Celebrated?</a:t>
            </a:r>
            <a:endParaRPr lang="en-GB" altLang="en-US">
              <a:solidFill>
                <a:schemeClr val="tx1"/>
              </a:solidFill>
              <a:latin typeface="Comic Relief" panose="030F0702030302020204" pitchFamily="66" charset="0"/>
            </a:endParaRP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>
          <a:xfrm>
            <a:off x="755650" y="1514475"/>
            <a:ext cx="7632700" cy="4578350"/>
          </a:xfrm>
        </p:spPr>
        <p:txBody>
          <a:bodyPr/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r>
              <a:rPr lang="en-GB" altLang="en-US">
                <a:solidFill>
                  <a:schemeClr val="tx1"/>
                </a:solidFill>
                <a:latin typeface="Comic Relief" panose="030F0702030302020204" pitchFamily="66" charset="0"/>
                <a:cs typeface="Arial" panose="020B0604020202020204" pitchFamily="34" charset="0"/>
              </a:rPr>
              <a:t>Matariki was celebrated at the end of the harvest season. It was a time when the </a:t>
            </a:r>
            <a:r>
              <a:rPr lang="en-GB" altLang="en-US" b="1">
                <a:solidFill>
                  <a:schemeClr val="tx1"/>
                </a:solidFill>
                <a:latin typeface="Comic Relief" panose="030F0702030302020204" pitchFamily="66" charset="0"/>
                <a:cs typeface="Arial" panose="020B0604020202020204" pitchFamily="34" charset="0"/>
              </a:rPr>
              <a:t>pātaka kai </a:t>
            </a:r>
            <a:r>
              <a:rPr lang="en-GB" altLang="en-US">
                <a:solidFill>
                  <a:schemeClr val="tx1"/>
                </a:solidFill>
                <a:latin typeface="Comic Relief" panose="030F0702030302020204" pitchFamily="66" charset="0"/>
                <a:cs typeface="Arial" panose="020B0604020202020204" pitchFamily="34" charset="0"/>
              </a:rPr>
              <a:t>(storage house) was full of food. There was </a:t>
            </a:r>
            <a:r>
              <a:rPr lang="en-GB" altLang="en-US" b="1">
                <a:solidFill>
                  <a:schemeClr val="tx1"/>
                </a:solidFill>
                <a:latin typeface="Comic Relief" panose="030F0702030302020204" pitchFamily="66" charset="0"/>
                <a:cs typeface="Arial" panose="020B0604020202020204" pitchFamily="34" charset="0"/>
              </a:rPr>
              <a:t>kūmara</a:t>
            </a:r>
            <a:r>
              <a:rPr lang="en-GB" altLang="en-US">
                <a:solidFill>
                  <a:schemeClr val="tx1"/>
                </a:solidFill>
                <a:latin typeface="Comic Relief" panose="030F0702030302020204" pitchFamily="66" charset="0"/>
                <a:cs typeface="Arial" panose="020B0604020202020204" pitchFamily="34" charset="0"/>
              </a:rPr>
              <a:t>, </a:t>
            </a:r>
            <a:r>
              <a:rPr lang="en-GB" altLang="en-US" b="1">
                <a:solidFill>
                  <a:schemeClr val="tx1"/>
                </a:solidFill>
                <a:latin typeface="Comic Relief" panose="030F0702030302020204" pitchFamily="66" charset="0"/>
                <a:cs typeface="Arial" panose="020B0604020202020204" pitchFamily="34" charset="0"/>
              </a:rPr>
              <a:t>kererū</a:t>
            </a:r>
            <a:r>
              <a:rPr lang="en-GB" altLang="en-US">
                <a:solidFill>
                  <a:schemeClr val="tx1"/>
                </a:solidFill>
                <a:latin typeface="Comic Relief" panose="030F0702030302020204" pitchFamily="66" charset="0"/>
                <a:cs typeface="Arial" panose="020B0604020202020204" pitchFamily="34" charset="0"/>
              </a:rPr>
              <a:t> and fish such as </a:t>
            </a:r>
            <a:r>
              <a:rPr lang="en-GB" altLang="en-US" b="1">
                <a:solidFill>
                  <a:schemeClr val="tx1"/>
                </a:solidFill>
                <a:latin typeface="Comic Relief" panose="030F0702030302020204" pitchFamily="66" charset="0"/>
                <a:cs typeface="Arial" panose="020B0604020202020204" pitchFamily="34" charset="0"/>
              </a:rPr>
              <a:t>moki</a:t>
            </a:r>
            <a:r>
              <a:rPr lang="en-GB" altLang="en-US">
                <a:solidFill>
                  <a:schemeClr val="tx1"/>
                </a:solidFill>
                <a:latin typeface="Comic Relief" panose="030F0702030302020204" pitchFamily="66" charset="0"/>
                <a:cs typeface="Arial" panose="020B0604020202020204" pitchFamily="34" charset="0"/>
              </a:rPr>
              <a:t> and </a:t>
            </a:r>
            <a:r>
              <a:rPr lang="en-GB" altLang="en-US" b="1">
                <a:solidFill>
                  <a:schemeClr val="tx1"/>
                </a:solidFill>
                <a:latin typeface="Comic Relief" panose="030F0702030302020204" pitchFamily="66" charset="0"/>
                <a:cs typeface="Arial" panose="020B0604020202020204" pitchFamily="34" charset="0"/>
              </a:rPr>
              <a:t>korokoro</a:t>
            </a:r>
            <a:r>
              <a:rPr lang="en-GB" altLang="en-US">
                <a:solidFill>
                  <a:schemeClr val="tx1"/>
                </a:solidFill>
                <a:latin typeface="Comic Relief" panose="030F0702030302020204" pitchFamily="66" charset="0"/>
                <a:cs typeface="Arial" panose="020B0604020202020204" pitchFamily="34" charset="0"/>
              </a:rPr>
              <a:t>.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endParaRPr lang="en-GB" altLang="en-US">
              <a:solidFill>
                <a:schemeClr val="tx1"/>
              </a:solidFill>
              <a:latin typeface="Comic Relief" panose="030F0702030302020204" pitchFamily="66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r>
              <a:rPr lang="en-GB" altLang="en-US">
                <a:solidFill>
                  <a:schemeClr val="tx1"/>
                </a:solidFill>
                <a:latin typeface="Comic Relief" panose="030F0702030302020204" pitchFamily="66" charset="0"/>
                <a:cs typeface="Arial" panose="020B0604020202020204" pitchFamily="34" charset="0"/>
              </a:rPr>
              <a:t>During the celebration, there were big </a:t>
            </a:r>
            <a:r>
              <a:rPr lang="en-NZ" altLang="en-US" b="1">
                <a:solidFill>
                  <a:schemeClr val="tx1"/>
                </a:solidFill>
                <a:latin typeface="Comic Relief" panose="030F0702030302020204" pitchFamily="66" charset="0"/>
                <a:cs typeface="Arial" panose="020B0604020202020204" pitchFamily="34" charset="0"/>
              </a:rPr>
              <a:t>Hākari</a:t>
            </a:r>
            <a:r>
              <a:rPr lang="en-NZ" altLang="en-US">
                <a:solidFill>
                  <a:schemeClr val="tx1"/>
                </a:solidFill>
                <a:latin typeface="Comic Relief" panose="030F0702030302020204" pitchFamily="66" charset="0"/>
                <a:cs typeface="Arial" panose="020B0604020202020204" pitchFamily="34" charset="0"/>
              </a:rPr>
              <a:t> (feasts).</a:t>
            </a:r>
          </a:p>
          <a:p>
            <a:pPr eaLnBrk="1" hangingPunct="1"/>
            <a:endParaRPr lang="en-GB" alt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13" y="3284538"/>
            <a:ext cx="4114800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50" y="3105150"/>
            <a:ext cx="3309938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725" y="3465513"/>
            <a:ext cx="2462213" cy="326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Twinkl Planit">
      <a:majorFont>
        <a:latin typeface="Sassoon Infant Md"/>
        <a:ea typeface=""/>
        <a:cs typeface=""/>
      </a:majorFont>
      <a:minorFont>
        <a:latin typeface="Sassoon Infant Rg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1448</TotalTime>
  <Words>672</Words>
  <Application>Microsoft Office PowerPoint</Application>
  <PresentationFormat>On-screen Show (4:3)</PresentationFormat>
  <Paragraphs>78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Sassoon Infant Rg</vt:lpstr>
      <vt:lpstr>Calibri</vt:lpstr>
      <vt:lpstr>Sassoon Infant Md</vt:lpstr>
      <vt:lpstr>Arial</vt:lpstr>
      <vt:lpstr>Comic Relief</vt:lpstr>
      <vt:lpstr>Office Theme</vt:lpstr>
      <vt:lpstr>PowerPoint Presentation</vt:lpstr>
      <vt:lpstr>What is Matariki?</vt:lpstr>
      <vt:lpstr>Te Kāhui o Matariki</vt:lpstr>
      <vt:lpstr>Te Kāhui o Matariki</vt:lpstr>
      <vt:lpstr>Te Kāhui o Matariki</vt:lpstr>
      <vt:lpstr>Te Kāhui o Matariki</vt:lpstr>
      <vt:lpstr>Māori Pūrākau</vt:lpstr>
      <vt:lpstr>Māori Pūrākau</vt:lpstr>
      <vt:lpstr>How was Matariki Celebrated?</vt:lpstr>
      <vt:lpstr>How was Matariki Celebrated?</vt:lpstr>
      <vt:lpstr>How is Matariki Celebrated Now? </vt:lpstr>
      <vt:lpstr>How is Matariki Celebrated Now? </vt:lpstr>
      <vt:lpstr>How is Matariki Celebrated Now? </vt:lpstr>
      <vt:lpstr>How is Matariki Celebrated Now?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Geography</dc:title>
  <dc:creator>Twinkl</dc:creator>
  <cp:lastModifiedBy>Maddison Wells</cp:lastModifiedBy>
  <cp:revision>131</cp:revision>
  <dcterms:created xsi:type="dcterms:W3CDTF">2014-10-01T16:09:27Z</dcterms:created>
  <dcterms:modified xsi:type="dcterms:W3CDTF">2020-04-29T06:12:02Z</dcterms:modified>
</cp:coreProperties>
</file>